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6" r:id="rId1"/>
  </p:sldMasterIdLst>
  <p:sldIdLst>
    <p:sldId id="256" r:id="rId2"/>
    <p:sldId id="258" r:id="rId3"/>
    <p:sldId id="261" r:id="rId4"/>
    <p:sldId id="260" r:id="rId5"/>
    <p:sldId id="268" r:id="rId6"/>
    <p:sldId id="293" r:id="rId7"/>
    <p:sldId id="270" r:id="rId8"/>
    <p:sldId id="262" r:id="rId9"/>
    <p:sldId id="292" r:id="rId10"/>
    <p:sldId id="294" r:id="rId11"/>
    <p:sldId id="295" r:id="rId12"/>
    <p:sldId id="263" r:id="rId13"/>
    <p:sldId id="272" r:id="rId14"/>
    <p:sldId id="296" r:id="rId15"/>
    <p:sldId id="264" r:id="rId16"/>
    <p:sldId id="290" r:id="rId17"/>
    <p:sldId id="289" r:id="rId18"/>
  </p:sldIdLst>
  <p:sldSz cx="12192000" cy="6858000"/>
  <p:notesSz cx="6858000" cy="9144000"/>
  <p:defaultTextStyle>
    <a:defPPr>
      <a:defRPr lang="zh-CN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325" userDrawn="1">
          <p15:clr>
            <a:srgbClr val="A4A3A4"/>
          </p15:clr>
        </p15:guide>
        <p15:guide id="4" pos="737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FF8F"/>
    <a:srgbClr val="00E266"/>
    <a:srgbClr val="007635"/>
    <a:srgbClr val="E2E2E2"/>
    <a:srgbClr val="E73A1C"/>
    <a:srgbClr val="F23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32" autoAdjust="0"/>
    <p:restoredTop sz="94610"/>
  </p:normalViewPr>
  <p:slideViewPr>
    <p:cSldViewPr snapToGrid="0" snapToObjects="1">
      <p:cViewPr varScale="1">
        <p:scale>
          <a:sx n="70" d="100"/>
          <a:sy n="70" d="100"/>
        </p:scale>
        <p:origin x="654" y="66"/>
      </p:cViewPr>
      <p:guideLst>
        <p:guide orient="horz" pos="2160"/>
        <p:guide pos="3840"/>
        <p:guide pos="325"/>
        <p:guide pos="737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office.msn.com.cn/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802984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659004" y="258233"/>
            <a:ext cx="4868117" cy="529569"/>
          </a:xfrm>
          <a:prstGeom prst="rect">
            <a:avLst/>
          </a:prstGeom>
          <a:ln w="12700" cmpd="sng">
            <a:solidFill>
              <a:schemeClr val="tx1"/>
            </a:solidFill>
          </a:ln>
        </p:spPr>
        <p:txBody>
          <a:bodyPr vert="horz" anchor="ctr"/>
          <a:lstStyle>
            <a:lvl1pPr marL="0" indent="0" algn="l">
              <a:buNone/>
              <a:defRPr sz="2400" b="1"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lvl="0"/>
            <a:r>
              <a:rPr kumimoji="1" lang="en-US" altLang="zh-CN" dirty="0" smtClean="0"/>
              <a:t>CLICK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HERE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ADD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YOUR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TITLE</a:t>
            </a:r>
            <a:endParaRPr kumimoji="1" lang="zh-CN" altLang="en-US" dirty="0"/>
          </a:p>
        </p:txBody>
      </p:sp>
      <p:sp>
        <p:nvSpPr>
          <p:cNvPr id="3" name="文本占位符 7"/>
          <p:cNvSpPr>
            <a:spLocks noGrp="1"/>
          </p:cNvSpPr>
          <p:nvPr>
            <p:ph type="body" sz="quarter" idx="13" hasCustomPrompt="1"/>
          </p:nvPr>
        </p:nvSpPr>
        <p:spPr>
          <a:xfrm>
            <a:off x="11386592" y="171547"/>
            <a:ext cx="805408" cy="616255"/>
          </a:xfrm>
          <a:prstGeom prst="rect">
            <a:avLst/>
          </a:prstGeom>
          <a:solidFill>
            <a:schemeClr val="tx1"/>
          </a:solidFill>
        </p:spPr>
        <p:txBody>
          <a:bodyPr vert="horz" anchor="ctr"/>
          <a:lstStyle>
            <a:lvl1pPr marL="0" indent="0" algn="ctr">
              <a:buNone/>
              <a:defRPr sz="2400" b="1">
                <a:solidFill>
                  <a:srgbClr val="FFFFFF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lvl="0"/>
            <a:r>
              <a:rPr kumimoji="1" lang="en-US" altLang="zh-CN" dirty="0" smtClean="0"/>
              <a:t>01</a:t>
            </a:r>
            <a:endParaRPr kumimoji="1" lang="zh-CN" altLang="en-US" dirty="0"/>
          </a:p>
        </p:txBody>
      </p:sp>
      <p:sp>
        <p:nvSpPr>
          <p:cNvPr id="4" name="图片占位符 8"/>
          <p:cNvSpPr>
            <a:spLocks noGrp="1"/>
          </p:cNvSpPr>
          <p:nvPr>
            <p:ph type="pic" sz="quarter" idx="14" hasCustomPrompt="1"/>
          </p:nvPr>
        </p:nvSpPr>
        <p:spPr>
          <a:xfrm>
            <a:off x="376768" y="5989475"/>
            <a:ext cx="1960033" cy="53340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1600" b="1"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r>
              <a:rPr kumimoji="1" lang="en-US" altLang="zh-CN" sz="1600" b="1" dirty="0" smtClean="0"/>
              <a:t>LOGO&amp;PIC</a:t>
            </a:r>
            <a:r>
              <a:rPr kumimoji="1" lang="zh-CN" altLang="en-US" sz="1600" b="1" dirty="0" smtClean="0"/>
              <a:t> </a:t>
            </a:r>
            <a:r>
              <a:rPr kumimoji="1" lang="en-US" altLang="zh-CN" sz="1600" b="1" dirty="0" smtClean="0"/>
              <a:t>HERE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326217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背景图片素材</a:t>
            </a: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  <p:sp>
        <p:nvSpPr>
          <p:cNvPr id="6" name="矩形 5"/>
          <p:cNvSpPr/>
          <p:nvPr userDrawn="1"/>
        </p:nvSpPr>
        <p:spPr>
          <a:xfrm>
            <a:off x="2266664" y="1842151"/>
            <a:ext cx="7851003" cy="4143781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6"/>
          <p:cNvGrpSpPr/>
          <p:nvPr userDrawn="1"/>
        </p:nvGrpSpPr>
        <p:grpSpPr>
          <a:xfrm>
            <a:off x="2105973" y="3652950"/>
            <a:ext cx="8079458" cy="1235276"/>
            <a:chOff x="192505" y="2307657"/>
            <a:chExt cx="11819823" cy="234054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矩形 7"/>
            <p:cNvSpPr/>
            <p:nvPr/>
          </p:nvSpPr>
          <p:spPr>
            <a:xfrm>
              <a:off x="192505" y="2307657"/>
              <a:ext cx="11819823" cy="2242686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等腰三角形 8"/>
            <p:cNvSpPr/>
            <p:nvPr/>
          </p:nvSpPr>
          <p:spPr>
            <a:xfrm rot="16200000" flipH="1">
              <a:off x="223923" y="4518927"/>
              <a:ext cx="97859" cy="160693"/>
            </a:xfrm>
            <a:prstGeom prst="triangle">
              <a:avLst>
                <a:gd name="adj" fmla="val 0"/>
              </a:avLst>
            </a:prstGeom>
            <a:solidFill>
              <a:srgbClr val="0076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等腰三角形 9"/>
            <p:cNvSpPr/>
            <p:nvPr/>
          </p:nvSpPr>
          <p:spPr>
            <a:xfrm rot="5400000">
              <a:off x="11874453" y="4518927"/>
              <a:ext cx="97859" cy="160693"/>
            </a:xfrm>
            <a:prstGeom prst="triangle">
              <a:avLst>
                <a:gd name="adj" fmla="val 0"/>
              </a:avLst>
            </a:prstGeom>
            <a:solidFill>
              <a:srgbClr val="0076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917054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 dirty="0" smtClean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标注</a:t>
            </a:r>
            <a:endParaRPr lang="zh-CN" altLang="en-US" sz="18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345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585">
              <a:lnSpc>
                <a:spcPct val="130000"/>
              </a:lnSpc>
            </a:pPr>
            <a:r>
              <a:rPr lang="zh-CN" altLang="en-US" sz="1400" dirty="0" smtClean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字体使用 </a:t>
            </a: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400" dirty="0" smtClean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行距</a:t>
            </a:r>
            <a:endParaRPr lang="en-US" altLang="zh-CN" sz="1400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400" dirty="0" smtClean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背景图片出处</a:t>
            </a:r>
          </a:p>
          <a:p>
            <a:pPr defTabSz="609585">
              <a:lnSpc>
                <a:spcPct val="130000"/>
              </a:lnSpc>
            </a:pPr>
            <a:endParaRPr lang="zh-CN" altLang="en-US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zh-CN" altLang="en-US" sz="1400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400" dirty="0" smtClean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声明</a:t>
            </a:r>
            <a:endParaRPr lang="en-US" altLang="zh-CN" sz="1400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4239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 smtClean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英文 </a:t>
            </a:r>
            <a:r>
              <a:rPr lang="en-US" altLang="zh-CN" sz="1400" smtClean="0">
                <a:solidFill>
                  <a:srgbClr val="FFFFFF"/>
                </a:solidFill>
                <a:latin typeface="Segoe UI Light" charset="0"/>
                <a:ea typeface="Segoe UI Light" charset="0"/>
                <a:cs typeface="Segoe UI Light" charset="0"/>
              </a:rPr>
              <a:t>Impact</a:t>
            </a:r>
            <a:endParaRPr lang="zh-CN" altLang="en-US" sz="1400" dirty="0" smtClean="0">
              <a:solidFill>
                <a:srgbClr val="FFFFFF"/>
              </a:solidFill>
              <a:latin typeface="Segoe UI Light" charset="0"/>
              <a:ea typeface="Segoe UI Light" charset="0"/>
              <a:cs typeface="Segoe UI Light" charset="0"/>
            </a:endParaRPr>
          </a:p>
          <a:p>
            <a:pPr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400" dirty="0" smtClean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中文 微软雅黑</a:t>
            </a:r>
            <a:endParaRPr lang="en-US" altLang="zh-CN" sz="1400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400" dirty="0" smtClean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正文 </a:t>
            </a:r>
            <a:r>
              <a:rPr lang="en-US" altLang="zh-CN" sz="1400" dirty="0" smtClean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1.3</a:t>
            </a:r>
          </a:p>
          <a:p>
            <a:pPr defTabSz="609585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en-US" altLang="zh-CN" sz="1400" dirty="0" err="1" smtClean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cn.bing.com</a:t>
            </a:r>
            <a:endParaRPr lang="zh-CN" altLang="en-US" sz="1400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zh-CN" altLang="en-US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zh-CN" altLang="en-US" sz="1400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33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本网站所提供的任何信息内容（包括但不限于 </a:t>
            </a:r>
            <a:r>
              <a:rPr kumimoji="0" lang="en-US" altLang="zh-CN" sz="1333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PPT</a:t>
            </a:r>
            <a:r>
              <a:rPr kumimoji="0" lang="zh-CN" altLang="en-US" sz="1333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模板、</a:t>
            </a:r>
            <a:r>
              <a:rPr kumimoji="0" lang="en-US" altLang="zh-CN" sz="1333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Word</a:t>
            </a:r>
            <a:r>
              <a:rPr kumimoji="0" lang="zh-CN" altLang="en-US" sz="1333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文档、</a:t>
            </a:r>
            <a:r>
              <a:rPr kumimoji="0" lang="en-US" altLang="zh-CN" sz="1333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Excel</a:t>
            </a:r>
            <a:r>
              <a:rPr kumimoji="0" lang="zh-CN" altLang="en-US" sz="1333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图表、图片素材等）均受</a:t>
            </a:r>
            <a:r>
              <a:rPr kumimoji="0" lang="en-US" altLang="zh-CN" sz="1333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中华人民共和国著作权法</a:t>
            </a:r>
            <a:r>
              <a:rPr kumimoji="0" lang="en-US" altLang="zh-CN" sz="1333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、</a:t>
            </a:r>
            <a:r>
              <a:rPr kumimoji="0" lang="en-US" altLang="zh-CN" sz="1333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信息网络传播权保护条例</a:t>
            </a:r>
            <a:r>
              <a:rPr kumimoji="0" lang="en-US" altLang="zh-CN" sz="1333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333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(</a:t>
            </a:r>
            <a:r>
              <a:rPr kumimoji="0" lang="zh-CN" altLang="en-US" sz="1333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包括图片或图表</a:t>
            </a:r>
            <a:r>
              <a:rPr kumimoji="0" lang="en-US" altLang="zh-CN" sz="1333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)</a:t>
            </a:r>
            <a:r>
              <a:rPr kumimoji="0" lang="zh-CN" altLang="en-US" sz="1333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不得被全部或部分的复制、传播、销售，否则将承担法律责任。</a:t>
            </a:r>
            <a:endParaRPr kumimoji="0" lang="zh-CN" altLang="en-US" sz="1333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/>
              <a:ea typeface="微软雅黑" charset="0"/>
              <a:cs typeface="+mn-cs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 smtClean="0">
                <a:solidFill>
                  <a:prstClr val="white"/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prstClr val="white"/>
              </a:solidFill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14339258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/>
        </p:nvSpPr>
        <p:spPr>
          <a:xfrm>
            <a:off x="4447955" y="4458724"/>
            <a:ext cx="3296095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85"/>
            <a:r>
              <a:rPr kumimoji="1" lang="zh-CN" altLang="en-US" sz="1333" dirty="0" smtClean="0">
                <a:solidFill>
                  <a:srgbClr val="000000"/>
                </a:solidFill>
                <a:latin typeface="Century Gothic"/>
                <a:ea typeface="微软雅黑" charset="0"/>
              </a:rPr>
              <a:t>点击</a:t>
            </a:r>
            <a:r>
              <a:rPr kumimoji="1" lang="en-US" altLang="zh-CN" sz="1333" dirty="0" smtClean="0">
                <a:solidFill>
                  <a:srgbClr val="000000"/>
                </a:solidFill>
                <a:latin typeface="Segoe UI Light" charset="0"/>
                <a:ea typeface="Segoe UI Light" charset="0"/>
                <a:cs typeface="Segoe UI Light" charset="0"/>
              </a:rPr>
              <a:t>Logo</a:t>
            </a:r>
            <a:r>
              <a:rPr kumimoji="1" lang="zh-CN" altLang="en-US" sz="1333" dirty="0" smtClean="0">
                <a:solidFill>
                  <a:srgbClr val="000000"/>
                </a:solidFill>
                <a:latin typeface="Century Gothic"/>
                <a:ea typeface="微软雅黑" charset="0"/>
              </a:rPr>
              <a:t>获取更多优质模板（放映模式）</a:t>
            </a:r>
            <a:endParaRPr kumimoji="1" lang="zh-CN" altLang="en-US" sz="1333" dirty="0">
              <a:solidFill>
                <a:srgbClr val="000000"/>
              </a:solidFill>
              <a:latin typeface="Century Gothic"/>
              <a:ea typeface="微软雅黑" charset="0"/>
            </a:endParaRPr>
          </a:p>
        </p:txBody>
      </p:sp>
      <p:pic>
        <p:nvPicPr>
          <p:cNvPr id="4" name="图片 3">
            <a:hlinkClick r:id="rId2"/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227832"/>
            <a:ext cx="3048000" cy="40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993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90029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62" r:id="rId2"/>
    <p:sldLayoutId id="2147483664" r:id="rId3"/>
    <p:sldLayoutId id="2147483663" r:id="rId4"/>
    <p:sldLayoutId id="2147483665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53197" y="397933"/>
            <a:ext cx="11485605" cy="6062134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6"/>
          <p:cNvGrpSpPr/>
          <p:nvPr/>
        </p:nvGrpSpPr>
        <p:grpSpPr>
          <a:xfrm>
            <a:off x="192505" y="2872825"/>
            <a:ext cx="11819823" cy="1576345"/>
            <a:chOff x="192505" y="2307657"/>
            <a:chExt cx="11819823" cy="234054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" name="矩形 2"/>
            <p:cNvSpPr/>
            <p:nvPr/>
          </p:nvSpPr>
          <p:spPr>
            <a:xfrm>
              <a:off x="192505" y="2307657"/>
              <a:ext cx="11819823" cy="2242686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等腰三角形 4"/>
            <p:cNvSpPr/>
            <p:nvPr/>
          </p:nvSpPr>
          <p:spPr>
            <a:xfrm rot="16200000" flipH="1">
              <a:off x="223923" y="4518927"/>
              <a:ext cx="97859" cy="160693"/>
            </a:xfrm>
            <a:prstGeom prst="triangle">
              <a:avLst>
                <a:gd name="adj" fmla="val 0"/>
              </a:avLst>
            </a:prstGeom>
            <a:solidFill>
              <a:srgbClr val="0076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等腰三角形 5"/>
            <p:cNvSpPr/>
            <p:nvPr/>
          </p:nvSpPr>
          <p:spPr>
            <a:xfrm rot="5400000">
              <a:off x="11874453" y="4518927"/>
              <a:ext cx="97859" cy="160693"/>
            </a:xfrm>
            <a:prstGeom prst="triangle">
              <a:avLst>
                <a:gd name="adj" fmla="val 0"/>
              </a:avLst>
            </a:prstGeom>
            <a:solidFill>
              <a:srgbClr val="0076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763720" y="3230784"/>
            <a:ext cx="1064906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800" b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共享停车位信息管理系统的设计与实现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9390396" y="5311012"/>
            <a:ext cx="22878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指导</a:t>
            </a:r>
            <a:r>
              <a:rPr lang="zh-CN" altLang="en-US" sz="2000" b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老师：刘立嘉</a:t>
            </a:r>
            <a:endParaRPr lang="en-US" altLang="zh-CN" sz="20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b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报告</a:t>
            </a:r>
            <a:r>
              <a:rPr lang="zh-CN" altLang="en-US" sz="2000" b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   ：</a:t>
            </a:r>
            <a:r>
              <a: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底云飞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81692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353197" y="397933"/>
            <a:ext cx="11485605" cy="6062134"/>
          </a:xfrm>
          <a:prstGeom prst="rect">
            <a:avLst/>
          </a:prstGeom>
          <a:solidFill>
            <a:srgbClr val="E2E2E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/>
          <p:cNvGrpSpPr/>
          <p:nvPr/>
        </p:nvGrpSpPr>
        <p:grpSpPr>
          <a:xfrm>
            <a:off x="192505" y="558016"/>
            <a:ext cx="11819823" cy="686584"/>
            <a:chOff x="192505" y="2307657"/>
            <a:chExt cx="11819823" cy="234054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7" name="矩形 6"/>
            <p:cNvSpPr/>
            <p:nvPr/>
          </p:nvSpPr>
          <p:spPr>
            <a:xfrm>
              <a:off x="192505" y="2307657"/>
              <a:ext cx="11819823" cy="2242686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等腰三角形 7"/>
            <p:cNvSpPr/>
            <p:nvPr/>
          </p:nvSpPr>
          <p:spPr>
            <a:xfrm rot="16200000" flipH="1">
              <a:off x="223923" y="4518927"/>
              <a:ext cx="97859" cy="160693"/>
            </a:xfrm>
            <a:prstGeom prst="triangle">
              <a:avLst>
                <a:gd name="adj" fmla="val 0"/>
              </a:avLst>
            </a:prstGeom>
            <a:solidFill>
              <a:srgbClr val="0076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等腰三角形 8"/>
            <p:cNvSpPr/>
            <p:nvPr/>
          </p:nvSpPr>
          <p:spPr>
            <a:xfrm rot="5400000">
              <a:off x="11874453" y="4518927"/>
              <a:ext cx="97859" cy="160693"/>
            </a:xfrm>
            <a:prstGeom prst="triangle">
              <a:avLst>
                <a:gd name="adj" fmla="val 0"/>
              </a:avLst>
            </a:prstGeom>
            <a:solidFill>
              <a:srgbClr val="0076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" name="文本框 10"/>
          <p:cNvSpPr txBox="1"/>
          <p:nvPr/>
        </p:nvSpPr>
        <p:spPr>
          <a:xfrm>
            <a:off x="498389" y="594566"/>
            <a:ext cx="31261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smtClean="0">
                <a:solidFill>
                  <a:schemeClr val="bg1"/>
                </a:solidFill>
              </a:rPr>
              <a:t>03 </a:t>
            </a:r>
            <a:r>
              <a:rPr lang="en-US" altLang="zh-CN" sz="3200" b="1">
                <a:solidFill>
                  <a:schemeClr val="bg1"/>
                </a:solidFill>
              </a:rPr>
              <a:t>| </a:t>
            </a:r>
            <a:r>
              <a:rPr lang="zh-CN" altLang="en-US" sz="3200" b="1">
                <a:solidFill>
                  <a:schemeClr val="bg1"/>
                </a:solidFill>
              </a:rPr>
              <a:t>角色及功能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656590" y="1607977"/>
            <a:ext cx="3871812" cy="635483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679623" y="1607977"/>
            <a:ext cx="1693092" cy="5724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sz="2400" b="1" smtClean="0">
                <a:solidFill>
                  <a:schemeClr val="bg1"/>
                </a:solidFill>
              </a:rPr>
              <a:t>1</a:t>
            </a:r>
            <a:r>
              <a:rPr lang="en-US" altLang="zh-CN" sz="2400" b="1" smtClean="0">
                <a:solidFill>
                  <a:schemeClr val="bg1"/>
                </a:solidFill>
              </a:rPr>
              <a:t>.</a:t>
            </a:r>
            <a:r>
              <a:rPr lang="zh-CN" altLang="en-US" sz="2400" b="1" smtClean="0">
                <a:solidFill>
                  <a:schemeClr val="bg1"/>
                </a:solidFill>
              </a:rPr>
              <a:t>购买流程</a:t>
            </a:r>
            <a:endParaRPr lang="en-US" altLang="zh-CN" sz="2400" b="1" dirty="0">
              <a:solidFill>
                <a:schemeClr val="bg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011" y="2395728"/>
            <a:ext cx="10197744" cy="3495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12711"/>
      </p:ext>
    </p:extLst>
  </p:cSld>
  <p:clrMapOvr>
    <a:masterClrMapping/>
  </p:clrMapOvr>
  <p:transition spd="med">
    <p:pull dir="d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353197" y="397933"/>
            <a:ext cx="11485605" cy="6062134"/>
          </a:xfrm>
          <a:prstGeom prst="rect">
            <a:avLst/>
          </a:prstGeom>
          <a:solidFill>
            <a:srgbClr val="E2E2E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/>
          <p:cNvGrpSpPr/>
          <p:nvPr/>
        </p:nvGrpSpPr>
        <p:grpSpPr>
          <a:xfrm>
            <a:off x="192505" y="558016"/>
            <a:ext cx="11819823" cy="686584"/>
            <a:chOff x="192505" y="2307657"/>
            <a:chExt cx="11819823" cy="234054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7" name="矩形 6"/>
            <p:cNvSpPr/>
            <p:nvPr/>
          </p:nvSpPr>
          <p:spPr>
            <a:xfrm>
              <a:off x="192505" y="2307657"/>
              <a:ext cx="11819823" cy="2242686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等腰三角形 7"/>
            <p:cNvSpPr/>
            <p:nvPr/>
          </p:nvSpPr>
          <p:spPr>
            <a:xfrm rot="16200000" flipH="1">
              <a:off x="223923" y="4518927"/>
              <a:ext cx="97859" cy="160693"/>
            </a:xfrm>
            <a:prstGeom prst="triangle">
              <a:avLst>
                <a:gd name="adj" fmla="val 0"/>
              </a:avLst>
            </a:prstGeom>
            <a:solidFill>
              <a:srgbClr val="0076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等腰三角形 8"/>
            <p:cNvSpPr/>
            <p:nvPr/>
          </p:nvSpPr>
          <p:spPr>
            <a:xfrm rot="5400000">
              <a:off x="11874453" y="4518927"/>
              <a:ext cx="97859" cy="160693"/>
            </a:xfrm>
            <a:prstGeom prst="triangle">
              <a:avLst>
                <a:gd name="adj" fmla="val 0"/>
              </a:avLst>
            </a:prstGeom>
            <a:solidFill>
              <a:srgbClr val="0076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" name="文本框 10"/>
          <p:cNvSpPr txBox="1"/>
          <p:nvPr/>
        </p:nvSpPr>
        <p:spPr>
          <a:xfrm>
            <a:off x="498389" y="594566"/>
            <a:ext cx="31261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smtClean="0">
                <a:solidFill>
                  <a:schemeClr val="bg1"/>
                </a:solidFill>
              </a:rPr>
              <a:t>03 </a:t>
            </a:r>
            <a:r>
              <a:rPr lang="en-US" altLang="zh-CN" sz="3200" b="1">
                <a:solidFill>
                  <a:schemeClr val="bg1"/>
                </a:solidFill>
              </a:rPr>
              <a:t>| </a:t>
            </a:r>
            <a:r>
              <a:rPr lang="zh-CN" altLang="en-US" sz="3200" b="1">
                <a:solidFill>
                  <a:schemeClr val="bg1"/>
                </a:solidFill>
              </a:rPr>
              <a:t>角色及功能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656590" y="1607977"/>
            <a:ext cx="3871812" cy="635483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679623" y="1607977"/>
            <a:ext cx="3231975" cy="5724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sz="2400" b="1">
                <a:solidFill>
                  <a:schemeClr val="bg1"/>
                </a:solidFill>
              </a:rPr>
              <a:t>2</a:t>
            </a:r>
            <a:r>
              <a:rPr lang="en-US" altLang="zh-CN" sz="2400" b="1" smtClean="0">
                <a:solidFill>
                  <a:schemeClr val="bg1"/>
                </a:solidFill>
              </a:rPr>
              <a:t>.</a:t>
            </a:r>
            <a:r>
              <a:rPr lang="zh-CN" altLang="en-US" sz="2400" b="1" smtClean="0">
                <a:solidFill>
                  <a:schemeClr val="bg1"/>
                </a:solidFill>
              </a:rPr>
              <a:t>使用共享停车位流程</a:t>
            </a:r>
            <a:endParaRPr lang="en-US" altLang="zh-CN" sz="2400" b="1" dirty="0">
              <a:solidFill>
                <a:schemeClr val="bg1"/>
              </a:solidFill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0263" y="2292145"/>
            <a:ext cx="10212225" cy="3982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956701"/>
      </p:ext>
    </p:extLst>
  </p:cSld>
  <p:clrMapOvr>
    <a:masterClrMapping/>
  </p:clrMapOvr>
  <p:transition spd="med">
    <p:pull dir="d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53197" y="397933"/>
            <a:ext cx="11485605" cy="6062134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椭圆 2"/>
          <p:cNvSpPr/>
          <p:nvPr/>
        </p:nvSpPr>
        <p:spPr>
          <a:xfrm>
            <a:off x="3845982" y="1178983"/>
            <a:ext cx="4500033" cy="4500033"/>
          </a:xfrm>
          <a:prstGeom prst="ellipse">
            <a:avLst/>
          </a:prstGeom>
          <a:solidFill>
            <a:srgbClr val="00B05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/>
          </a:p>
        </p:txBody>
      </p:sp>
      <p:sp>
        <p:nvSpPr>
          <p:cNvPr id="4" name="文本框 3"/>
          <p:cNvSpPr txBox="1"/>
          <p:nvPr/>
        </p:nvSpPr>
        <p:spPr>
          <a:xfrm>
            <a:off x="4618669" y="2505669"/>
            <a:ext cx="29546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 b="1" dirty="0" smtClean="0">
                <a:solidFill>
                  <a:schemeClr val="bg1"/>
                </a:solidFill>
                <a:latin typeface="Impact" panose="020B0806030902050204" pitchFamily="34" charset="0"/>
              </a:rPr>
              <a:t>第四部分</a:t>
            </a:r>
            <a:endParaRPr lang="zh-CN" altLang="en-US" sz="5400" b="1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618670" y="3428999"/>
            <a:ext cx="29546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5400" b="1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r>
              <a:rPr lang="zh-CN" altLang="en-US" smtClean="0"/>
              <a:t>重点难点</a:t>
            </a:r>
            <a:endParaRPr lang="zh-CN" altLang="en-US" dirty="0"/>
          </a:p>
        </p:txBody>
      </p:sp>
      <p:cxnSp>
        <p:nvCxnSpPr>
          <p:cNvPr id="7" name="直接连接符 6"/>
          <p:cNvCxnSpPr/>
          <p:nvPr/>
        </p:nvCxnSpPr>
        <p:spPr>
          <a:xfrm>
            <a:off x="4711700" y="3428999"/>
            <a:ext cx="27559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697187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353197" y="397933"/>
            <a:ext cx="11485605" cy="6062134"/>
          </a:xfrm>
          <a:prstGeom prst="rect">
            <a:avLst/>
          </a:prstGeom>
          <a:solidFill>
            <a:srgbClr val="E2E2E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/>
          <p:cNvGrpSpPr/>
          <p:nvPr/>
        </p:nvGrpSpPr>
        <p:grpSpPr>
          <a:xfrm>
            <a:off x="192505" y="558016"/>
            <a:ext cx="11819823" cy="686584"/>
            <a:chOff x="192505" y="2307657"/>
            <a:chExt cx="11819823" cy="234054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7" name="矩形 6"/>
            <p:cNvSpPr/>
            <p:nvPr/>
          </p:nvSpPr>
          <p:spPr>
            <a:xfrm>
              <a:off x="192505" y="2307657"/>
              <a:ext cx="11819823" cy="2242686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等腰三角形 7"/>
            <p:cNvSpPr/>
            <p:nvPr/>
          </p:nvSpPr>
          <p:spPr>
            <a:xfrm rot="16200000" flipH="1">
              <a:off x="223923" y="4518927"/>
              <a:ext cx="97859" cy="160693"/>
            </a:xfrm>
            <a:prstGeom prst="triangle">
              <a:avLst>
                <a:gd name="adj" fmla="val 0"/>
              </a:avLst>
            </a:prstGeom>
            <a:solidFill>
              <a:srgbClr val="0076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等腰三角形 8"/>
            <p:cNvSpPr/>
            <p:nvPr/>
          </p:nvSpPr>
          <p:spPr>
            <a:xfrm rot="5400000">
              <a:off x="11874453" y="4518927"/>
              <a:ext cx="97859" cy="160693"/>
            </a:xfrm>
            <a:prstGeom prst="triangle">
              <a:avLst>
                <a:gd name="adj" fmla="val 0"/>
              </a:avLst>
            </a:prstGeom>
            <a:solidFill>
              <a:srgbClr val="0076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498389" y="594566"/>
            <a:ext cx="27158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 smtClean="0">
                <a:solidFill>
                  <a:schemeClr val="bg1"/>
                </a:solidFill>
              </a:rPr>
              <a:t>04 </a:t>
            </a:r>
            <a:r>
              <a:rPr lang="en-US" altLang="zh-CN" sz="3200" b="1" smtClean="0">
                <a:solidFill>
                  <a:schemeClr val="bg1"/>
                </a:solidFill>
              </a:rPr>
              <a:t>| </a:t>
            </a:r>
            <a:r>
              <a:rPr lang="zh-CN" altLang="en-US" sz="3200" b="1" smtClean="0">
                <a:solidFill>
                  <a:schemeClr val="bg1"/>
                </a:solidFill>
              </a:rPr>
              <a:t>重点难点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656589" y="1607977"/>
            <a:ext cx="4843457" cy="635483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679623" y="1607977"/>
            <a:ext cx="3231975" cy="5724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sz="2400" b="1" smtClean="0">
                <a:solidFill>
                  <a:schemeClr val="bg1"/>
                </a:solidFill>
              </a:rPr>
              <a:t>1.</a:t>
            </a:r>
            <a:r>
              <a:rPr lang="zh-CN" altLang="en-US" sz="2400" b="1" smtClean="0">
                <a:solidFill>
                  <a:schemeClr val="bg1"/>
                </a:solidFill>
              </a:rPr>
              <a:t>重点：业主分时购买</a:t>
            </a:r>
            <a:endParaRPr lang="en-US" altLang="zh-CN" sz="2400" b="1" dirty="0">
              <a:solidFill>
                <a:schemeClr val="bg1"/>
              </a:solidFill>
            </a:endParaRPr>
          </a:p>
        </p:txBody>
      </p:sp>
      <p:sp>
        <p:nvSpPr>
          <p:cNvPr id="20" name="矩形 55"/>
          <p:cNvSpPr/>
          <p:nvPr/>
        </p:nvSpPr>
        <p:spPr>
          <a:xfrm>
            <a:off x="1724529" y="1925719"/>
            <a:ext cx="10114273" cy="418175"/>
          </a:xfrm>
          <a:prstGeom prst="rect">
            <a:avLst/>
          </a:prstGeom>
        </p:spPr>
        <p:txBody>
          <a:bodyPr wrap="square" lIns="91424" tIns="45712" rIns="91424" bIns="45712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sz="1600" dirty="0"/>
          </a:p>
        </p:txBody>
      </p:sp>
      <p:sp>
        <p:nvSpPr>
          <p:cNvPr id="21" name="矩形 20"/>
          <p:cNvSpPr/>
          <p:nvPr/>
        </p:nvSpPr>
        <p:spPr>
          <a:xfrm>
            <a:off x="679622" y="3550021"/>
            <a:ext cx="4820425" cy="65797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702656" y="3590965"/>
            <a:ext cx="4538083" cy="5724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sz="2400" b="1" smtClean="0">
                <a:solidFill>
                  <a:schemeClr val="bg1"/>
                </a:solidFill>
              </a:rPr>
              <a:t>2.</a:t>
            </a:r>
            <a:r>
              <a:rPr lang="zh-CN" altLang="en-US" sz="2400" b="1" smtClean="0">
                <a:solidFill>
                  <a:schemeClr val="bg1"/>
                </a:solidFill>
              </a:rPr>
              <a:t>难点</a:t>
            </a:r>
            <a:r>
              <a:rPr lang="zh-CN" altLang="en-US" sz="2400" b="1" smtClean="0">
                <a:solidFill>
                  <a:schemeClr val="bg1"/>
                </a:solidFill>
              </a:rPr>
              <a:t>：“超时停车”</a:t>
            </a:r>
            <a:r>
              <a:rPr lang="zh-CN" altLang="en-US" sz="2400" b="1" smtClean="0">
                <a:solidFill>
                  <a:schemeClr val="bg1"/>
                </a:solidFill>
              </a:rPr>
              <a:t>问题</a:t>
            </a:r>
            <a:endParaRPr lang="en-US" altLang="zh-CN" sz="2400" b="1" dirty="0">
              <a:solidFill>
                <a:schemeClr val="bg1"/>
              </a:solidFill>
            </a:endParaRPr>
          </a:p>
        </p:txBody>
      </p:sp>
      <p:sp>
        <p:nvSpPr>
          <p:cNvPr id="13" name="矩形 55"/>
          <p:cNvSpPr/>
          <p:nvPr/>
        </p:nvSpPr>
        <p:spPr>
          <a:xfrm>
            <a:off x="702656" y="2243460"/>
            <a:ext cx="10114273" cy="1200312"/>
          </a:xfrm>
          <a:prstGeom prst="rect">
            <a:avLst/>
          </a:prstGeom>
        </p:spPr>
        <p:txBody>
          <a:bodyPr wrap="square" lIns="91424" tIns="45712" rIns="91424" bIns="45712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1600" smtClean="0"/>
              <a:t>据统计，小区业主购买的停车位</a:t>
            </a:r>
            <a:r>
              <a:rPr lang="en-US" altLang="zh-CN" sz="1600" smtClean="0"/>
              <a:t>80%</a:t>
            </a:r>
            <a:r>
              <a:rPr lang="zh-CN" altLang="en-US" sz="1600" smtClean="0"/>
              <a:t>的时间处于闲置状态，所以通过让业主“分时购买”停车位，首先可以减少业主的购买停车位费用，另外还没有被购买的车位可以作为共享车位进行出租，还可以增加物业的停车收入，也提高了停车位的利用率。</a:t>
            </a:r>
            <a:endParaRPr lang="en-US" altLang="zh-CN" sz="1600" dirty="0"/>
          </a:p>
        </p:txBody>
      </p:sp>
      <p:sp>
        <p:nvSpPr>
          <p:cNvPr id="14" name="矩形 55"/>
          <p:cNvSpPr/>
          <p:nvPr/>
        </p:nvSpPr>
        <p:spPr>
          <a:xfrm>
            <a:off x="702655" y="4314244"/>
            <a:ext cx="10114273" cy="1200312"/>
          </a:xfrm>
          <a:prstGeom prst="rect">
            <a:avLst/>
          </a:prstGeom>
        </p:spPr>
        <p:txBody>
          <a:bodyPr wrap="square" lIns="91424" tIns="45712" rIns="91424" bIns="45712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1600" smtClean="0"/>
              <a:t>在北京，天津，广州等已开展共享停车位的的城市中，提供共享的用户遭遇过对方“超时停车”问题，当截至共享时间时，对方并没有离开，导致自己的车无法停入停车位，这是</a:t>
            </a:r>
            <a:r>
              <a:rPr lang="zh-CN" altLang="en-US" sz="1600" smtClean="0"/>
              <a:t>让用户很</a:t>
            </a:r>
            <a:r>
              <a:rPr lang="zh-CN" altLang="en-US" sz="1600" smtClean="0"/>
              <a:t>头疼的一个问题，所以这是此系统需要解决的一个难点问题。</a:t>
            </a:r>
            <a:endParaRPr lang="en-US" altLang="zh-CN" sz="1600" dirty="0"/>
          </a:p>
        </p:txBody>
      </p:sp>
    </p:spTree>
    <p:extLst>
      <p:ext uri="{BB962C8B-B14F-4D97-AF65-F5344CB8AC3E}">
        <p14:creationId xmlns:p14="http://schemas.microsoft.com/office/powerpoint/2010/main" val="1531716393"/>
      </p:ext>
    </p:extLst>
  </p:cSld>
  <p:clrMapOvr>
    <a:masterClrMapping/>
  </p:clrMapOvr>
  <p:transition spd="med">
    <p:pull dir="d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353197" y="397933"/>
            <a:ext cx="11485605" cy="6062134"/>
          </a:xfrm>
          <a:prstGeom prst="rect">
            <a:avLst/>
          </a:prstGeom>
          <a:solidFill>
            <a:srgbClr val="E2E2E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/>
          <p:cNvGrpSpPr/>
          <p:nvPr/>
        </p:nvGrpSpPr>
        <p:grpSpPr>
          <a:xfrm>
            <a:off x="192505" y="558016"/>
            <a:ext cx="11819823" cy="686584"/>
            <a:chOff x="192505" y="2307657"/>
            <a:chExt cx="11819823" cy="234054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7" name="矩形 6"/>
            <p:cNvSpPr/>
            <p:nvPr/>
          </p:nvSpPr>
          <p:spPr>
            <a:xfrm>
              <a:off x="192505" y="2307657"/>
              <a:ext cx="11819823" cy="2242686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等腰三角形 7"/>
            <p:cNvSpPr/>
            <p:nvPr/>
          </p:nvSpPr>
          <p:spPr>
            <a:xfrm rot="16200000" flipH="1">
              <a:off x="223923" y="4518927"/>
              <a:ext cx="97859" cy="160693"/>
            </a:xfrm>
            <a:prstGeom prst="triangle">
              <a:avLst>
                <a:gd name="adj" fmla="val 0"/>
              </a:avLst>
            </a:prstGeom>
            <a:solidFill>
              <a:srgbClr val="0076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等腰三角形 8"/>
            <p:cNvSpPr/>
            <p:nvPr/>
          </p:nvSpPr>
          <p:spPr>
            <a:xfrm rot="5400000">
              <a:off x="11874453" y="4518927"/>
              <a:ext cx="97859" cy="160693"/>
            </a:xfrm>
            <a:prstGeom prst="triangle">
              <a:avLst>
                <a:gd name="adj" fmla="val 0"/>
              </a:avLst>
            </a:prstGeom>
            <a:solidFill>
              <a:srgbClr val="0076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498389" y="594566"/>
            <a:ext cx="27158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>
                <a:solidFill>
                  <a:schemeClr val="bg1"/>
                </a:solidFill>
              </a:rPr>
              <a:t>04 </a:t>
            </a:r>
            <a:r>
              <a:rPr lang="en-US" altLang="zh-CN" sz="3200" b="1" smtClean="0">
                <a:solidFill>
                  <a:schemeClr val="bg1"/>
                </a:solidFill>
              </a:rPr>
              <a:t>| </a:t>
            </a:r>
            <a:r>
              <a:rPr lang="zh-CN" altLang="en-US" sz="3200" b="1" smtClean="0">
                <a:solidFill>
                  <a:schemeClr val="bg1"/>
                </a:solidFill>
              </a:rPr>
              <a:t>难点解决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  <p:sp>
        <p:nvSpPr>
          <p:cNvPr id="20" name="矩形 55"/>
          <p:cNvSpPr/>
          <p:nvPr/>
        </p:nvSpPr>
        <p:spPr>
          <a:xfrm>
            <a:off x="1724529" y="1925719"/>
            <a:ext cx="10114273" cy="418175"/>
          </a:xfrm>
          <a:prstGeom prst="rect">
            <a:avLst/>
          </a:prstGeom>
        </p:spPr>
        <p:txBody>
          <a:bodyPr wrap="square" lIns="91424" tIns="45712" rIns="91424" bIns="45712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sz="1600" dirty="0"/>
          </a:p>
        </p:txBody>
      </p:sp>
      <p:sp>
        <p:nvSpPr>
          <p:cNvPr id="21" name="矩形 20"/>
          <p:cNvSpPr/>
          <p:nvPr/>
        </p:nvSpPr>
        <p:spPr>
          <a:xfrm>
            <a:off x="679622" y="1420966"/>
            <a:ext cx="4820425" cy="65797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702656" y="1461910"/>
            <a:ext cx="4538083" cy="5724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sz="2400" b="1" smtClean="0">
                <a:solidFill>
                  <a:schemeClr val="bg1"/>
                </a:solidFill>
              </a:rPr>
              <a:t>2</a:t>
            </a:r>
            <a:r>
              <a:rPr lang="en-US" altLang="zh-CN" sz="2400" b="1" smtClean="0">
                <a:solidFill>
                  <a:schemeClr val="bg1"/>
                </a:solidFill>
              </a:rPr>
              <a:t>.</a:t>
            </a:r>
            <a:r>
              <a:rPr lang="zh-CN" altLang="en-US" sz="2400" b="1" smtClean="0">
                <a:solidFill>
                  <a:schemeClr val="bg1"/>
                </a:solidFill>
              </a:rPr>
              <a:t> 解决“超时停车”</a:t>
            </a:r>
            <a:r>
              <a:rPr lang="zh-CN" altLang="en-US" sz="2400" b="1" smtClean="0">
                <a:solidFill>
                  <a:schemeClr val="bg1"/>
                </a:solidFill>
              </a:rPr>
              <a:t>问题</a:t>
            </a:r>
            <a:endParaRPr lang="en-US" altLang="zh-CN" sz="2400" b="1" dirty="0">
              <a:solidFill>
                <a:schemeClr val="bg1"/>
              </a:solidFill>
            </a:endParaRPr>
          </a:p>
        </p:txBody>
      </p:sp>
      <p:sp>
        <p:nvSpPr>
          <p:cNvPr id="14" name="矩形 55"/>
          <p:cNvSpPr/>
          <p:nvPr/>
        </p:nvSpPr>
        <p:spPr>
          <a:xfrm>
            <a:off x="702655" y="2185189"/>
            <a:ext cx="10114273" cy="1200312"/>
          </a:xfrm>
          <a:prstGeom prst="rect">
            <a:avLst/>
          </a:prstGeom>
        </p:spPr>
        <p:txBody>
          <a:bodyPr wrap="square" lIns="91424" tIns="45712" rIns="91424" bIns="45712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1600" smtClean="0"/>
              <a:t>解决“超时停车”问题可以采用提高超时罚款的方式来解决。当共享车主离开时，系统会检测共享车主是否超时停车，检测出超时之后，采用提高五倍停车金额的方式来使原车主获得补偿，这样原车主在没有停车位，去别处停车时，也可以适当抵消停车费用。</a:t>
            </a:r>
            <a:endParaRPr lang="en-US" altLang="zh-CN" sz="1600" dirty="0"/>
          </a:p>
        </p:txBody>
      </p:sp>
    </p:spTree>
    <p:extLst>
      <p:ext uri="{BB962C8B-B14F-4D97-AF65-F5344CB8AC3E}">
        <p14:creationId xmlns:p14="http://schemas.microsoft.com/office/powerpoint/2010/main" val="4264616502"/>
      </p:ext>
    </p:extLst>
  </p:cSld>
  <p:clrMapOvr>
    <a:masterClrMapping/>
  </p:clrMapOvr>
  <p:transition spd="med">
    <p:pull dir="d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53197" y="397933"/>
            <a:ext cx="11485605" cy="6062134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椭圆 2"/>
          <p:cNvSpPr/>
          <p:nvPr/>
        </p:nvSpPr>
        <p:spPr>
          <a:xfrm>
            <a:off x="3845982" y="1178983"/>
            <a:ext cx="4500033" cy="4500033"/>
          </a:xfrm>
          <a:prstGeom prst="ellipse">
            <a:avLst/>
          </a:prstGeom>
          <a:solidFill>
            <a:srgbClr val="00B05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/>
          </a:p>
        </p:txBody>
      </p:sp>
      <p:sp>
        <p:nvSpPr>
          <p:cNvPr id="4" name="文本框 3"/>
          <p:cNvSpPr txBox="1"/>
          <p:nvPr/>
        </p:nvSpPr>
        <p:spPr>
          <a:xfrm>
            <a:off x="4618669" y="2505669"/>
            <a:ext cx="29546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 b="1" dirty="0" smtClean="0">
                <a:solidFill>
                  <a:schemeClr val="bg1"/>
                </a:solidFill>
                <a:latin typeface="Impact" panose="020B0806030902050204" pitchFamily="34" charset="0"/>
              </a:rPr>
              <a:t>第五部分</a:t>
            </a:r>
            <a:endParaRPr lang="zh-CN" altLang="en-US" sz="5400" b="1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618670" y="3428999"/>
            <a:ext cx="29546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5400" b="1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r>
              <a:rPr lang="zh-CN" altLang="en-US"/>
              <a:t>进度</a:t>
            </a:r>
            <a:r>
              <a:rPr lang="zh-CN" altLang="en-US" smtClean="0"/>
              <a:t>安排</a:t>
            </a:r>
            <a:endParaRPr lang="zh-CN" altLang="en-US" dirty="0"/>
          </a:p>
        </p:txBody>
      </p:sp>
      <p:cxnSp>
        <p:nvCxnSpPr>
          <p:cNvPr id="7" name="直接连接符 6"/>
          <p:cNvCxnSpPr/>
          <p:nvPr/>
        </p:nvCxnSpPr>
        <p:spPr>
          <a:xfrm>
            <a:off x="4711700" y="3428999"/>
            <a:ext cx="27559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658159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353197" y="397933"/>
            <a:ext cx="11485605" cy="6062134"/>
          </a:xfrm>
          <a:prstGeom prst="rect">
            <a:avLst/>
          </a:prstGeom>
          <a:solidFill>
            <a:srgbClr val="E2E2E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/>
          <p:cNvGrpSpPr/>
          <p:nvPr/>
        </p:nvGrpSpPr>
        <p:grpSpPr>
          <a:xfrm>
            <a:off x="192505" y="558016"/>
            <a:ext cx="11819823" cy="686584"/>
            <a:chOff x="192505" y="2307657"/>
            <a:chExt cx="11819823" cy="234054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7" name="矩形 6"/>
            <p:cNvSpPr/>
            <p:nvPr/>
          </p:nvSpPr>
          <p:spPr>
            <a:xfrm>
              <a:off x="192505" y="2307657"/>
              <a:ext cx="11819823" cy="2242686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等腰三角形 7"/>
            <p:cNvSpPr/>
            <p:nvPr/>
          </p:nvSpPr>
          <p:spPr>
            <a:xfrm rot="16200000" flipH="1">
              <a:off x="223923" y="4518927"/>
              <a:ext cx="97859" cy="160693"/>
            </a:xfrm>
            <a:prstGeom prst="triangle">
              <a:avLst>
                <a:gd name="adj" fmla="val 0"/>
              </a:avLst>
            </a:prstGeom>
            <a:solidFill>
              <a:srgbClr val="0076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等腰三角形 8"/>
            <p:cNvSpPr/>
            <p:nvPr/>
          </p:nvSpPr>
          <p:spPr>
            <a:xfrm rot="5400000">
              <a:off x="11874453" y="4518927"/>
              <a:ext cx="97859" cy="160693"/>
            </a:xfrm>
            <a:prstGeom prst="triangle">
              <a:avLst>
                <a:gd name="adj" fmla="val 0"/>
              </a:avLst>
            </a:prstGeom>
            <a:solidFill>
              <a:srgbClr val="0076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" name="文本框 10"/>
          <p:cNvSpPr txBox="1"/>
          <p:nvPr/>
        </p:nvSpPr>
        <p:spPr>
          <a:xfrm>
            <a:off x="498389" y="594566"/>
            <a:ext cx="27158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>
                <a:solidFill>
                  <a:schemeClr val="bg1"/>
                </a:solidFill>
              </a:rPr>
              <a:t>05 | </a:t>
            </a:r>
            <a:r>
              <a:rPr lang="zh-CN" altLang="en-US" sz="3200" b="1">
                <a:solidFill>
                  <a:schemeClr val="bg1"/>
                </a:solidFill>
              </a:rPr>
              <a:t>进度</a:t>
            </a:r>
            <a:r>
              <a:rPr lang="zh-CN" altLang="en-US" sz="3200" b="1" smtClean="0">
                <a:solidFill>
                  <a:schemeClr val="bg1"/>
                </a:solidFill>
              </a:rPr>
              <a:t>安排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  <p:sp>
        <p:nvSpPr>
          <p:cNvPr id="12" name="矩形 55"/>
          <p:cNvSpPr/>
          <p:nvPr/>
        </p:nvSpPr>
        <p:spPr>
          <a:xfrm>
            <a:off x="1016556" y="1884937"/>
            <a:ext cx="10114273" cy="3247027"/>
          </a:xfrm>
          <a:prstGeom prst="rect">
            <a:avLst/>
          </a:prstGeom>
        </p:spPr>
        <p:txBody>
          <a:bodyPr wrap="square" lIns="91424" tIns="45712" rIns="91424" bIns="45712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2000" smtClean="0"/>
              <a:t>第 </a:t>
            </a:r>
            <a:r>
              <a:rPr lang="en-US" altLang="zh-CN" sz="2000"/>
              <a:t>1 </a:t>
            </a:r>
            <a:r>
              <a:rPr lang="zh-CN" altLang="en-US" sz="2000"/>
              <a:t>周</a:t>
            </a:r>
            <a:r>
              <a:rPr lang="en-US" altLang="zh-CN" sz="2000"/>
              <a:t>—</a:t>
            </a:r>
            <a:r>
              <a:rPr lang="zh-CN" altLang="en-US" sz="2000"/>
              <a:t>第 </a:t>
            </a:r>
            <a:r>
              <a:rPr lang="en-US" altLang="zh-CN" sz="2000"/>
              <a:t>2 </a:t>
            </a:r>
            <a:r>
              <a:rPr lang="zh-CN" altLang="en-US" sz="2000"/>
              <a:t>周 系统调研，撰写开题报告</a:t>
            </a:r>
            <a:r>
              <a:rPr lang="en-US" altLang="zh-CN" sz="2000"/>
              <a:t>,</a:t>
            </a:r>
            <a:r>
              <a:rPr lang="zh-CN" altLang="en-US" sz="2000"/>
              <a:t>熟悉开发流程；</a:t>
            </a: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2000"/>
              <a:t>第 </a:t>
            </a:r>
            <a:r>
              <a:rPr lang="en-US" altLang="zh-CN" sz="2000"/>
              <a:t>3 </a:t>
            </a:r>
            <a:r>
              <a:rPr lang="zh-CN" altLang="en-US" sz="2000"/>
              <a:t>周</a:t>
            </a:r>
            <a:r>
              <a:rPr lang="en-US" altLang="zh-CN" sz="2000"/>
              <a:t>—</a:t>
            </a:r>
            <a:r>
              <a:rPr lang="zh-CN" altLang="en-US" sz="2000"/>
              <a:t>第 </a:t>
            </a:r>
            <a:r>
              <a:rPr lang="en-US" altLang="zh-CN" sz="2000"/>
              <a:t>4 </a:t>
            </a:r>
            <a:r>
              <a:rPr lang="zh-CN" altLang="en-US" sz="2000"/>
              <a:t>周 开发初级界面；</a:t>
            </a: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2000"/>
              <a:t>第 </a:t>
            </a:r>
            <a:r>
              <a:rPr lang="en-US" altLang="zh-CN" sz="2000"/>
              <a:t>5 </a:t>
            </a:r>
            <a:r>
              <a:rPr lang="zh-CN" altLang="en-US" sz="2000"/>
              <a:t>周</a:t>
            </a:r>
            <a:r>
              <a:rPr lang="en-US" altLang="zh-CN" sz="2000"/>
              <a:t>—</a:t>
            </a:r>
            <a:r>
              <a:rPr lang="zh-CN" altLang="en-US" sz="2000"/>
              <a:t>第</a:t>
            </a:r>
            <a:r>
              <a:rPr lang="en-US" altLang="zh-CN" sz="2000"/>
              <a:t>8</a:t>
            </a:r>
            <a:r>
              <a:rPr lang="zh-CN" altLang="en-US" sz="2000"/>
              <a:t>周 开发客户端和服务器端代码；</a:t>
            </a: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2000"/>
              <a:t>第 </a:t>
            </a:r>
            <a:r>
              <a:rPr lang="en-US" altLang="zh-CN" sz="2000"/>
              <a:t>9 </a:t>
            </a:r>
            <a:r>
              <a:rPr lang="zh-CN" altLang="en-US" sz="2000"/>
              <a:t>周</a:t>
            </a:r>
            <a:r>
              <a:rPr lang="en-US" altLang="zh-CN" sz="2000"/>
              <a:t>—</a:t>
            </a:r>
            <a:r>
              <a:rPr lang="zh-CN" altLang="en-US" sz="2000"/>
              <a:t>第</a:t>
            </a:r>
            <a:r>
              <a:rPr lang="en-US" altLang="zh-CN" sz="2000"/>
              <a:t>12</a:t>
            </a:r>
            <a:r>
              <a:rPr lang="zh-CN" altLang="en-US" sz="2000"/>
              <a:t>周 攻关算法等技术难点；</a:t>
            </a: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2000"/>
              <a:t>第</a:t>
            </a:r>
            <a:r>
              <a:rPr lang="en-US" altLang="zh-CN" sz="2000"/>
              <a:t>13</a:t>
            </a:r>
            <a:r>
              <a:rPr lang="zh-CN" altLang="en-US" sz="2000"/>
              <a:t>周</a:t>
            </a:r>
            <a:r>
              <a:rPr lang="en-US" altLang="zh-CN" sz="2000"/>
              <a:t>—</a:t>
            </a:r>
            <a:r>
              <a:rPr lang="zh-CN" altLang="en-US" sz="2000"/>
              <a:t>第</a:t>
            </a:r>
            <a:r>
              <a:rPr lang="en-US" altLang="zh-CN" sz="2000"/>
              <a:t>14</a:t>
            </a:r>
            <a:r>
              <a:rPr lang="zh-CN" altLang="en-US" sz="2000"/>
              <a:t>周 完成代码的编写，实现软件全部功能；</a:t>
            </a: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2000"/>
              <a:t>第</a:t>
            </a:r>
            <a:r>
              <a:rPr lang="en-US" altLang="zh-CN" sz="2000"/>
              <a:t>15</a:t>
            </a:r>
            <a:r>
              <a:rPr lang="zh-CN" altLang="en-US" sz="2000"/>
              <a:t>周</a:t>
            </a:r>
            <a:r>
              <a:rPr lang="en-US" altLang="zh-CN" sz="2000"/>
              <a:t>—</a:t>
            </a:r>
            <a:r>
              <a:rPr lang="zh-CN" altLang="en-US" sz="2000"/>
              <a:t>第</a:t>
            </a:r>
            <a:r>
              <a:rPr lang="en-US" altLang="zh-CN" sz="2000"/>
              <a:t>16</a:t>
            </a:r>
            <a:r>
              <a:rPr lang="zh-CN" altLang="en-US" sz="2000"/>
              <a:t>周 设计测试用例，对软件进行测试，撰写论文，毕业</a:t>
            </a:r>
            <a:r>
              <a:rPr lang="zh-CN" altLang="en-US" sz="2000"/>
              <a:t>答辩</a:t>
            </a:r>
            <a:r>
              <a:rPr lang="zh-CN" altLang="en-US" sz="2000" smtClean="0"/>
              <a:t>。</a:t>
            </a:r>
            <a:endParaRPr lang="zh-CN" altLang="en-US" sz="2000"/>
          </a:p>
        </p:txBody>
      </p:sp>
    </p:spTree>
    <p:extLst>
      <p:ext uri="{BB962C8B-B14F-4D97-AF65-F5344CB8AC3E}">
        <p14:creationId xmlns:p14="http://schemas.microsoft.com/office/powerpoint/2010/main" val="3717000584"/>
      </p:ext>
    </p:extLst>
  </p:cSld>
  <p:clrMapOvr>
    <a:masterClrMapping/>
  </p:clrMapOvr>
  <p:transition spd="med">
    <p:pull dir="d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53197" y="397933"/>
            <a:ext cx="11485605" cy="6062134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6"/>
          <p:cNvGrpSpPr/>
          <p:nvPr/>
        </p:nvGrpSpPr>
        <p:grpSpPr>
          <a:xfrm>
            <a:off x="192505" y="2872825"/>
            <a:ext cx="11819823" cy="1576345"/>
            <a:chOff x="192505" y="2307657"/>
            <a:chExt cx="11819823" cy="234054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" name="矩形 2"/>
            <p:cNvSpPr/>
            <p:nvPr/>
          </p:nvSpPr>
          <p:spPr>
            <a:xfrm>
              <a:off x="192505" y="2307657"/>
              <a:ext cx="11819823" cy="2242686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等腰三角形 4"/>
            <p:cNvSpPr/>
            <p:nvPr/>
          </p:nvSpPr>
          <p:spPr>
            <a:xfrm rot="16200000" flipH="1">
              <a:off x="223923" y="4518927"/>
              <a:ext cx="97859" cy="160693"/>
            </a:xfrm>
            <a:prstGeom prst="triangle">
              <a:avLst>
                <a:gd name="adj" fmla="val 0"/>
              </a:avLst>
            </a:prstGeom>
            <a:solidFill>
              <a:srgbClr val="0076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等腰三角形 5"/>
            <p:cNvSpPr/>
            <p:nvPr/>
          </p:nvSpPr>
          <p:spPr>
            <a:xfrm rot="5400000">
              <a:off x="11874453" y="4518927"/>
              <a:ext cx="97859" cy="160693"/>
            </a:xfrm>
            <a:prstGeom prst="triangle">
              <a:avLst>
                <a:gd name="adj" fmla="val 0"/>
              </a:avLst>
            </a:prstGeom>
            <a:solidFill>
              <a:srgbClr val="0076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2918156" y="3230784"/>
            <a:ext cx="634019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恳请</a:t>
            </a:r>
            <a:r>
              <a:rPr lang="zh-CN" altLang="en-US" sz="4800" b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各位老师评判指导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9390396" y="5311012"/>
            <a:ext cx="22878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指导</a:t>
            </a:r>
            <a:r>
              <a:rPr lang="zh-CN" altLang="en-US" sz="2000" b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老师：刘立嘉</a:t>
            </a:r>
            <a:endParaRPr lang="en-US" altLang="zh-CN" sz="20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b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报告</a:t>
            </a:r>
            <a:r>
              <a:rPr lang="zh-CN" altLang="en-US" sz="2000" b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   ：</a:t>
            </a:r>
            <a:r>
              <a: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底云飞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64189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353197" y="397933"/>
            <a:ext cx="11485605" cy="6062134"/>
          </a:xfrm>
          <a:prstGeom prst="rect">
            <a:avLst/>
          </a:prstGeom>
          <a:solidFill>
            <a:srgbClr val="E2E2E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6" name="组合 5"/>
          <p:cNvGrpSpPr/>
          <p:nvPr/>
        </p:nvGrpSpPr>
        <p:grpSpPr>
          <a:xfrm rot="5400000" flipH="1">
            <a:off x="175456" y="830314"/>
            <a:ext cx="6213249" cy="5197367"/>
            <a:chOff x="192505" y="2307657"/>
            <a:chExt cx="11819823" cy="234054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7" name="矩形 6"/>
            <p:cNvSpPr/>
            <p:nvPr/>
          </p:nvSpPr>
          <p:spPr>
            <a:xfrm>
              <a:off x="192505" y="2307657"/>
              <a:ext cx="11819823" cy="2242686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等腰三角形 7"/>
            <p:cNvSpPr/>
            <p:nvPr/>
          </p:nvSpPr>
          <p:spPr>
            <a:xfrm rot="16200000" flipH="1">
              <a:off x="223923" y="4518927"/>
              <a:ext cx="97859" cy="160693"/>
            </a:xfrm>
            <a:prstGeom prst="triangle">
              <a:avLst>
                <a:gd name="adj" fmla="val 0"/>
              </a:avLst>
            </a:prstGeom>
            <a:solidFill>
              <a:srgbClr val="0076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等腰三角形 8"/>
            <p:cNvSpPr/>
            <p:nvPr/>
          </p:nvSpPr>
          <p:spPr>
            <a:xfrm rot="5400000">
              <a:off x="11874453" y="4518927"/>
              <a:ext cx="97859" cy="160693"/>
            </a:xfrm>
            <a:prstGeom prst="triangle">
              <a:avLst>
                <a:gd name="adj" fmla="val 0"/>
              </a:avLst>
            </a:prstGeom>
            <a:solidFill>
              <a:srgbClr val="0076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6818798" y="1093667"/>
            <a:ext cx="8210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 dirty="0" smtClean="0">
                <a:ln>
                  <a:solidFill>
                    <a:srgbClr val="007635"/>
                  </a:solidFill>
                </a:ln>
                <a:noFill/>
                <a:latin typeface="Impact" panose="020B0806030902050204" pitchFamily="34" charset="0"/>
              </a:rPr>
              <a:t>01</a:t>
            </a:r>
            <a:endParaRPr lang="zh-CN" altLang="en-US" sz="5400" dirty="0">
              <a:ln>
                <a:solidFill>
                  <a:srgbClr val="007635"/>
                </a:solidFill>
              </a:ln>
              <a:noFill/>
              <a:latin typeface="Impact" panose="020B0806030902050204" pitchFamily="34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8187592" y="1268407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smtClean="0"/>
              <a:t>背景与意义</a:t>
            </a:r>
            <a:endParaRPr lang="zh-CN" altLang="en-US" sz="3200" b="1" dirty="0"/>
          </a:p>
        </p:txBody>
      </p:sp>
      <p:sp>
        <p:nvSpPr>
          <p:cNvPr id="16" name="文本框 15"/>
          <p:cNvSpPr txBox="1"/>
          <p:nvPr/>
        </p:nvSpPr>
        <p:spPr>
          <a:xfrm>
            <a:off x="8187592" y="2197590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smtClean="0"/>
              <a:t>系统架构</a:t>
            </a:r>
            <a:endParaRPr lang="zh-CN" altLang="en-US" sz="3200" b="1" dirty="0"/>
          </a:p>
        </p:txBody>
      </p:sp>
      <p:sp>
        <p:nvSpPr>
          <p:cNvPr id="17" name="文本框 16"/>
          <p:cNvSpPr txBox="1"/>
          <p:nvPr/>
        </p:nvSpPr>
        <p:spPr>
          <a:xfrm>
            <a:off x="8187592" y="3126773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smtClean="0"/>
              <a:t>角色及功能</a:t>
            </a:r>
            <a:endParaRPr lang="zh-CN" altLang="en-US" sz="3200" b="1" dirty="0"/>
          </a:p>
        </p:txBody>
      </p:sp>
      <p:sp>
        <p:nvSpPr>
          <p:cNvPr id="18" name="文本框 17"/>
          <p:cNvSpPr txBox="1"/>
          <p:nvPr/>
        </p:nvSpPr>
        <p:spPr>
          <a:xfrm>
            <a:off x="8187592" y="4055956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smtClean="0"/>
              <a:t>重点难点</a:t>
            </a:r>
            <a:endParaRPr lang="zh-CN" altLang="en-US" sz="3200" b="1" dirty="0"/>
          </a:p>
        </p:txBody>
      </p:sp>
      <p:sp>
        <p:nvSpPr>
          <p:cNvPr id="19" name="文本框 18"/>
          <p:cNvSpPr txBox="1"/>
          <p:nvPr/>
        </p:nvSpPr>
        <p:spPr>
          <a:xfrm>
            <a:off x="8187592" y="4985140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/>
              <a:t>进度</a:t>
            </a:r>
            <a:r>
              <a:rPr lang="zh-CN" altLang="en-US" sz="3200" b="1" smtClean="0"/>
              <a:t>安排</a:t>
            </a:r>
            <a:endParaRPr lang="zh-CN" altLang="en-US" sz="3200" b="1" dirty="0"/>
          </a:p>
        </p:txBody>
      </p:sp>
      <p:sp>
        <p:nvSpPr>
          <p:cNvPr id="20" name="文本框 19"/>
          <p:cNvSpPr txBox="1"/>
          <p:nvPr/>
        </p:nvSpPr>
        <p:spPr>
          <a:xfrm>
            <a:off x="6818798" y="2024216"/>
            <a:ext cx="90441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 dirty="0" smtClean="0">
                <a:ln>
                  <a:solidFill>
                    <a:srgbClr val="007635"/>
                  </a:solidFill>
                </a:ln>
                <a:noFill/>
                <a:latin typeface="Impact" panose="020B0806030902050204" pitchFamily="34" charset="0"/>
              </a:rPr>
              <a:t>02</a:t>
            </a:r>
            <a:endParaRPr lang="zh-CN" altLang="en-US" sz="5400" dirty="0">
              <a:ln>
                <a:solidFill>
                  <a:srgbClr val="007635"/>
                </a:solidFill>
              </a:ln>
              <a:noFill/>
              <a:latin typeface="Impact" panose="020B0806030902050204" pitchFamily="34" charset="0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6818798" y="2954765"/>
            <a:ext cx="92365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 dirty="0" smtClean="0">
                <a:ln>
                  <a:solidFill>
                    <a:srgbClr val="007635"/>
                  </a:solidFill>
                </a:ln>
                <a:noFill/>
                <a:latin typeface="Impact" panose="020B0806030902050204" pitchFamily="34" charset="0"/>
              </a:rPr>
              <a:t>03</a:t>
            </a:r>
            <a:endParaRPr lang="zh-CN" altLang="en-US" sz="5400" dirty="0">
              <a:ln>
                <a:solidFill>
                  <a:srgbClr val="007635"/>
                </a:solidFill>
              </a:ln>
              <a:noFill/>
              <a:latin typeface="Impact" panose="020B0806030902050204" pitchFamily="34" charset="0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6818798" y="3885314"/>
            <a:ext cx="90281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 dirty="0" smtClean="0">
                <a:ln>
                  <a:solidFill>
                    <a:srgbClr val="007635"/>
                  </a:solidFill>
                </a:ln>
                <a:noFill/>
                <a:latin typeface="Impact" panose="020B0806030902050204" pitchFamily="34" charset="0"/>
              </a:rPr>
              <a:t>04</a:t>
            </a:r>
            <a:endParaRPr lang="zh-CN" altLang="en-US" sz="5400" dirty="0">
              <a:ln>
                <a:solidFill>
                  <a:srgbClr val="007635"/>
                </a:solidFill>
              </a:ln>
              <a:noFill/>
              <a:latin typeface="Impact" panose="020B0806030902050204" pitchFamily="34" charset="0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6818798" y="4815863"/>
            <a:ext cx="9284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 dirty="0" smtClean="0">
                <a:ln>
                  <a:solidFill>
                    <a:srgbClr val="007635"/>
                  </a:solidFill>
                </a:ln>
                <a:noFill/>
                <a:latin typeface="Impact" panose="020B0806030902050204" pitchFamily="34" charset="0"/>
              </a:rPr>
              <a:t>05</a:t>
            </a:r>
            <a:endParaRPr lang="zh-CN" altLang="en-US" sz="5400" dirty="0">
              <a:ln>
                <a:solidFill>
                  <a:srgbClr val="007635"/>
                </a:solidFill>
              </a:ln>
              <a:noFill/>
              <a:latin typeface="Impact" panose="020B0806030902050204" pitchFamily="34" charset="0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2362022" y="1010960"/>
            <a:ext cx="203132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7200" b="1" dirty="0" smtClean="0">
                <a:solidFill>
                  <a:schemeClr val="bg1"/>
                </a:solidFill>
              </a:rPr>
              <a:t>目录</a:t>
            </a:r>
            <a:endParaRPr lang="zh-CN" altLang="en-US" sz="7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0208192"/>
      </p:ext>
    </p:extLst>
  </p:cSld>
  <p:clrMapOvr>
    <a:masterClrMapping/>
  </p:clrMapOvr>
  <p:transition spd="med">
    <p:pull dir="d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53197" y="397933"/>
            <a:ext cx="11485605" cy="6062134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椭圆 2"/>
          <p:cNvSpPr/>
          <p:nvPr/>
        </p:nvSpPr>
        <p:spPr>
          <a:xfrm>
            <a:off x="3845982" y="1178983"/>
            <a:ext cx="4500033" cy="4500033"/>
          </a:xfrm>
          <a:prstGeom prst="ellipse">
            <a:avLst/>
          </a:prstGeom>
          <a:solidFill>
            <a:srgbClr val="00B05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/>
          </a:p>
        </p:txBody>
      </p:sp>
      <p:sp>
        <p:nvSpPr>
          <p:cNvPr id="4" name="文本框 3"/>
          <p:cNvSpPr txBox="1"/>
          <p:nvPr/>
        </p:nvSpPr>
        <p:spPr>
          <a:xfrm>
            <a:off x="4618669" y="2505669"/>
            <a:ext cx="29546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 b="1" dirty="0">
                <a:solidFill>
                  <a:schemeClr val="bg1"/>
                </a:solidFill>
                <a:latin typeface="Impact" panose="020B0806030902050204" pitchFamily="34" charset="0"/>
              </a:rPr>
              <a:t>第一部分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4345710" y="3428999"/>
            <a:ext cx="364715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5400" b="1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r>
              <a:rPr lang="zh-CN" altLang="en-US" smtClean="0"/>
              <a:t>背景与意义</a:t>
            </a:r>
            <a:endParaRPr lang="zh-CN" altLang="en-US" dirty="0"/>
          </a:p>
        </p:txBody>
      </p:sp>
      <p:cxnSp>
        <p:nvCxnSpPr>
          <p:cNvPr id="7" name="直接连接符 6"/>
          <p:cNvCxnSpPr/>
          <p:nvPr/>
        </p:nvCxnSpPr>
        <p:spPr>
          <a:xfrm>
            <a:off x="4711700" y="3428999"/>
            <a:ext cx="27559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431825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353197" y="397933"/>
            <a:ext cx="11485605" cy="6062134"/>
          </a:xfrm>
          <a:prstGeom prst="rect">
            <a:avLst/>
          </a:prstGeom>
          <a:solidFill>
            <a:srgbClr val="E2E2E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/>
          <p:cNvGrpSpPr/>
          <p:nvPr/>
        </p:nvGrpSpPr>
        <p:grpSpPr>
          <a:xfrm>
            <a:off x="192505" y="558016"/>
            <a:ext cx="11819823" cy="686584"/>
            <a:chOff x="192505" y="2307657"/>
            <a:chExt cx="11819823" cy="234054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7" name="矩形 6"/>
            <p:cNvSpPr/>
            <p:nvPr/>
          </p:nvSpPr>
          <p:spPr>
            <a:xfrm>
              <a:off x="192505" y="2307657"/>
              <a:ext cx="11819823" cy="2242686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等腰三角形 7"/>
            <p:cNvSpPr/>
            <p:nvPr/>
          </p:nvSpPr>
          <p:spPr>
            <a:xfrm rot="16200000" flipH="1">
              <a:off x="223923" y="4518927"/>
              <a:ext cx="97859" cy="160693"/>
            </a:xfrm>
            <a:prstGeom prst="triangle">
              <a:avLst>
                <a:gd name="adj" fmla="val 0"/>
              </a:avLst>
            </a:prstGeom>
            <a:solidFill>
              <a:srgbClr val="0076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等腰三角形 8"/>
            <p:cNvSpPr/>
            <p:nvPr/>
          </p:nvSpPr>
          <p:spPr>
            <a:xfrm rot="5400000">
              <a:off x="11874453" y="4518927"/>
              <a:ext cx="97859" cy="160693"/>
            </a:xfrm>
            <a:prstGeom prst="triangle">
              <a:avLst>
                <a:gd name="adj" fmla="val 0"/>
              </a:avLst>
            </a:prstGeom>
            <a:solidFill>
              <a:srgbClr val="0076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" name="文本框 10"/>
          <p:cNvSpPr txBox="1"/>
          <p:nvPr/>
        </p:nvSpPr>
        <p:spPr>
          <a:xfrm>
            <a:off x="498389" y="594566"/>
            <a:ext cx="28376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 smtClean="0">
                <a:solidFill>
                  <a:schemeClr val="bg1"/>
                </a:solidFill>
              </a:rPr>
              <a:t>01 </a:t>
            </a:r>
            <a:r>
              <a:rPr lang="en-US" altLang="zh-CN" sz="3200" b="1" smtClean="0">
                <a:solidFill>
                  <a:schemeClr val="bg1"/>
                </a:solidFill>
              </a:rPr>
              <a:t>| </a:t>
            </a:r>
            <a:r>
              <a:rPr lang="zh-CN" altLang="en-US" sz="3200" b="1" smtClean="0">
                <a:solidFill>
                  <a:schemeClr val="bg1"/>
                </a:solidFill>
              </a:rPr>
              <a:t>课题背景</a:t>
            </a:r>
            <a:r>
              <a:rPr lang="en-US" altLang="zh-CN" sz="3200" b="1" smtClean="0">
                <a:solidFill>
                  <a:schemeClr val="bg1"/>
                </a:solidFill>
              </a:rPr>
              <a:t> 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273394" y="1438974"/>
            <a:ext cx="3871812" cy="48674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1296427" y="1438974"/>
            <a:ext cx="2031325" cy="4524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b="1" smtClean="0">
                <a:solidFill>
                  <a:schemeClr val="bg1"/>
                </a:solidFill>
              </a:rPr>
              <a:t>“停车难”“问题</a:t>
            </a:r>
            <a:endParaRPr lang="en-US" altLang="zh-CN" b="1" dirty="0">
              <a:solidFill>
                <a:schemeClr val="bg1"/>
              </a:solidFill>
            </a:endParaRPr>
          </a:p>
        </p:txBody>
      </p:sp>
      <p:sp>
        <p:nvSpPr>
          <p:cNvPr id="19" name="矩形 55"/>
          <p:cNvSpPr/>
          <p:nvPr/>
        </p:nvSpPr>
        <p:spPr>
          <a:xfrm>
            <a:off x="1724529" y="1925719"/>
            <a:ext cx="10114273" cy="1200312"/>
          </a:xfrm>
          <a:prstGeom prst="rect">
            <a:avLst/>
          </a:prstGeom>
        </p:spPr>
        <p:txBody>
          <a:bodyPr wrap="square" lIns="91424" tIns="45712" rIns="91424" bIns="45712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1600"/>
              <a:t>随着我国城市化进程加快以及机动车数量的剧增，停车难问题愈加突出。路内停车虽然能一定程度上缓解停车位不足的问题，但却严重影响道路的通行能力。我国许多停车矛盾非常突出的大城市，如北京、上海、宁波、杭州等都纷纷尝试居住区错时停车</a:t>
            </a:r>
            <a:r>
              <a:rPr lang="zh-CN" altLang="en-US" sz="1600" smtClean="0"/>
              <a:t>方式，但是这种方式效果并不太好。</a:t>
            </a:r>
            <a:endParaRPr lang="en-US" altLang="zh-CN" sz="1600" dirty="0"/>
          </a:p>
        </p:txBody>
      </p:sp>
      <p:sp>
        <p:nvSpPr>
          <p:cNvPr id="20" name="矩形 19"/>
          <p:cNvSpPr/>
          <p:nvPr/>
        </p:nvSpPr>
        <p:spPr>
          <a:xfrm>
            <a:off x="1273394" y="3258933"/>
            <a:ext cx="3871812" cy="48674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1296427" y="3258933"/>
            <a:ext cx="3848779" cy="4524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b="1" smtClean="0">
                <a:solidFill>
                  <a:schemeClr val="bg1"/>
                </a:solidFill>
              </a:rPr>
              <a:t>居住区停车位类型为共享提供条件</a:t>
            </a:r>
            <a:endParaRPr lang="en-US" altLang="zh-CN" b="1" dirty="0">
              <a:solidFill>
                <a:schemeClr val="bg1"/>
              </a:solidFill>
            </a:endParaRPr>
          </a:p>
        </p:txBody>
      </p:sp>
      <p:sp>
        <p:nvSpPr>
          <p:cNvPr id="22" name="矩形 55"/>
          <p:cNvSpPr/>
          <p:nvPr/>
        </p:nvSpPr>
        <p:spPr>
          <a:xfrm>
            <a:off x="1724529" y="3745678"/>
            <a:ext cx="10114273" cy="1938976"/>
          </a:xfrm>
          <a:prstGeom prst="rect">
            <a:avLst/>
          </a:prstGeom>
        </p:spPr>
        <p:txBody>
          <a:bodyPr wrap="square" lIns="91424" tIns="45712" rIns="91424" bIns="45712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zh-CN" sz="1600"/>
              <a:t>我国的居住区停车位主要有以下几种类型：第一种是早期的开放型居住区，大多没有私家停车位，采用地上停车方式，居民停车位共用，但是存在许多私自安装车位锁情况。第二种有新建的开放型居住区，一般配建有地下停车场，采取出售或出租形式，物业公司统一负责对停车位管理。第三种是封闭型居住区，地上、地下停车位大多是出租或出售，一般也是由物业公司统一管理</a:t>
            </a:r>
            <a:r>
              <a:rPr lang="zh-CN" altLang="zh-CN" sz="1600" smtClean="0"/>
              <a:t>。</a:t>
            </a:r>
            <a:r>
              <a:rPr lang="zh-CN" altLang="en-US" sz="1600" smtClean="0"/>
              <a:t>以上三种类型居住区停车位类型都存在可供共享的停车位。</a:t>
            </a:r>
            <a:endParaRPr lang="en-US" altLang="zh-CN" sz="1600" dirty="0" smtClean="0">
              <a:solidFill>
                <a:srgbClr val="40404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18771487"/>
      </p:ext>
    </p:extLst>
  </p:cSld>
  <p:clrMapOvr>
    <a:masterClrMapping/>
  </p:clrMapOvr>
  <p:transition spd="med">
    <p:pull dir="d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353197" y="397933"/>
            <a:ext cx="11485605" cy="6062134"/>
          </a:xfrm>
          <a:prstGeom prst="rect">
            <a:avLst/>
          </a:prstGeom>
          <a:solidFill>
            <a:srgbClr val="E2E2E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/>
          <p:cNvGrpSpPr/>
          <p:nvPr/>
        </p:nvGrpSpPr>
        <p:grpSpPr>
          <a:xfrm>
            <a:off x="192505" y="558016"/>
            <a:ext cx="11819823" cy="686584"/>
            <a:chOff x="192505" y="2307657"/>
            <a:chExt cx="11819823" cy="234054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7" name="矩形 6"/>
            <p:cNvSpPr/>
            <p:nvPr/>
          </p:nvSpPr>
          <p:spPr>
            <a:xfrm>
              <a:off x="192505" y="2307657"/>
              <a:ext cx="11819823" cy="2242686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等腰三角形 7"/>
            <p:cNvSpPr/>
            <p:nvPr/>
          </p:nvSpPr>
          <p:spPr>
            <a:xfrm rot="16200000" flipH="1">
              <a:off x="223923" y="4518927"/>
              <a:ext cx="97859" cy="160693"/>
            </a:xfrm>
            <a:prstGeom prst="triangle">
              <a:avLst>
                <a:gd name="adj" fmla="val 0"/>
              </a:avLst>
            </a:prstGeom>
            <a:solidFill>
              <a:srgbClr val="0076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等腰三角形 8"/>
            <p:cNvSpPr/>
            <p:nvPr/>
          </p:nvSpPr>
          <p:spPr>
            <a:xfrm rot="5400000">
              <a:off x="11874453" y="4518927"/>
              <a:ext cx="97859" cy="160693"/>
            </a:xfrm>
            <a:prstGeom prst="triangle">
              <a:avLst>
                <a:gd name="adj" fmla="val 0"/>
              </a:avLst>
            </a:prstGeom>
            <a:solidFill>
              <a:srgbClr val="0076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498389" y="594566"/>
            <a:ext cx="27158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smtClean="0">
                <a:solidFill>
                  <a:schemeClr val="bg1"/>
                </a:solidFill>
              </a:rPr>
              <a:t>01 </a:t>
            </a:r>
            <a:r>
              <a:rPr lang="en-US" altLang="zh-CN" sz="3200" b="1" dirty="0" smtClean="0">
                <a:solidFill>
                  <a:schemeClr val="bg1"/>
                </a:solidFill>
              </a:rPr>
              <a:t>| </a:t>
            </a:r>
            <a:r>
              <a:rPr lang="zh-CN" altLang="en-US" sz="3200" b="1" dirty="0" smtClean="0">
                <a:solidFill>
                  <a:schemeClr val="bg1"/>
                </a:solidFill>
              </a:rPr>
              <a:t>课题</a:t>
            </a:r>
            <a:r>
              <a:rPr lang="zh-CN" altLang="en-US" sz="3200" b="1" dirty="0">
                <a:solidFill>
                  <a:schemeClr val="bg1"/>
                </a:solidFill>
              </a:rPr>
              <a:t>意义</a:t>
            </a:r>
          </a:p>
        </p:txBody>
      </p:sp>
      <p:sp>
        <p:nvSpPr>
          <p:cNvPr id="2" name="矩形 1"/>
          <p:cNvSpPr/>
          <p:nvPr/>
        </p:nvSpPr>
        <p:spPr>
          <a:xfrm>
            <a:off x="4985840" y="1701801"/>
            <a:ext cx="2220317" cy="948266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5189345" y="1883546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3200" b="1" dirty="0">
                <a:solidFill>
                  <a:prstClr val="white"/>
                </a:solidFill>
              </a:rPr>
              <a:t>课题意义</a:t>
            </a:r>
          </a:p>
        </p:txBody>
      </p:sp>
      <p:sp>
        <p:nvSpPr>
          <p:cNvPr id="14" name="矩形 13"/>
          <p:cNvSpPr/>
          <p:nvPr/>
        </p:nvSpPr>
        <p:spPr>
          <a:xfrm>
            <a:off x="8391345" y="3459110"/>
            <a:ext cx="2220317" cy="948266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8403153" y="4377266"/>
            <a:ext cx="2208509" cy="17272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/>
          <p:cNvSpPr/>
          <p:nvPr/>
        </p:nvSpPr>
        <p:spPr>
          <a:xfrm>
            <a:off x="8413647" y="3610745"/>
            <a:ext cx="223651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zh-CN" altLang="en-US" sz="3200" b="1">
                <a:solidFill>
                  <a:prstClr val="white"/>
                </a:solidFill>
              </a:rPr>
              <a:t>提高</a:t>
            </a:r>
            <a:r>
              <a:rPr lang="zh-CN" altLang="en-US" sz="3200" b="1" smtClean="0">
                <a:solidFill>
                  <a:prstClr val="white"/>
                </a:solidFill>
              </a:rPr>
              <a:t>利用率</a:t>
            </a:r>
            <a:endParaRPr lang="zh-CN" altLang="en-US" sz="3200" b="1" dirty="0">
              <a:solidFill>
                <a:prstClr val="white"/>
              </a:solidFill>
            </a:endParaRPr>
          </a:p>
        </p:txBody>
      </p:sp>
      <p:sp>
        <p:nvSpPr>
          <p:cNvPr id="41" name="矩形 55"/>
          <p:cNvSpPr/>
          <p:nvPr/>
        </p:nvSpPr>
        <p:spPr>
          <a:xfrm>
            <a:off x="8599726" y="4407376"/>
            <a:ext cx="1864359" cy="1346891"/>
          </a:xfrm>
          <a:prstGeom prst="rect">
            <a:avLst/>
          </a:prstGeom>
        </p:spPr>
        <p:txBody>
          <a:bodyPr wrap="square" lIns="91424" tIns="45712" rIns="91424" bIns="45712">
            <a:spAutoFit/>
          </a:bodyPr>
          <a:lstStyle/>
          <a:p>
            <a:pPr algn="ctr">
              <a:lnSpc>
                <a:spcPct val="150000"/>
              </a:lnSpc>
              <a:spcBef>
                <a:spcPts val="600"/>
              </a:spcBef>
            </a:pPr>
            <a:r>
              <a:rPr lang="zh-CN" altLang="en-US" sz="1400" smtClean="0">
                <a:solidFill>
                  <a:srgbClr val="404040"/>
                </a:solidFill>
                <a:latin typeface="+mj-ea"/>
                <a:ea typeface="+mj-ea"/>
              </a:rPr>
              <a:t>原来的停车位空闲时间较多，业主分时购买，分时停车，能够提高停车位的利用率。</a:t>
            </a:r>
            <a:endParaRPr lang="en-US" altLang="zh-CN" sz="1400" dirty="0" smtClean="0">
              <a:solidFill>
                <a:srgbClr val="404040"/>
              </a:solidFill>
              <a:latin typeface="+mj-ea"/>
              <a:ea typeface="+mj-ea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4983571" y="3429000"/>
            <a:ext cx="2220317" cy="948266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 32"/>
          <p:cNvSpPr/>
          <p:nvPr/>
        </p:nvSpPr>
        <p:spPr>
          <a:xfrm>
            <a:off x="4995379" y="4347156"/>
            <a:ext cx="2208509" cy="17272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>
            <a:off x="5211055" y="3580635"/>
            <a:ext cx="182614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zh-CN" altLang="en-US" sz="3200" b="1" smtClean="0">
                <a:solidFill>
                  <a:prstClr val="white"/>
                </a:solidFill>
              </a:rPr>
              <a:t>减少支出</a:t>
            </a:r>
            <a:endParaRPr lang="zh-CN" altLang="en-US" sz="3200" b="1" dirty="0">
              <a:solidFill>
                <a:prstClr val="white"/>
              </a:solidFill>
            </a:endParaRPr>
          </a:p>
        </p:txBody>
      </p:sp>
      <p:sp>
        <p:nvSpPr>
          <p:cNvPr id="37" name="矩形 55"/>
          <p:cNvSpPr/>
          <p:nvPr/>
        </p:nvSpPr>
        <p:spPr>
          <a:xfrm>
            <a:off x="5191952" y="4377266"/>
            <a:ext cx="1864359" cy="1670056"/>
          </a:xfrm>
          <a:prstGeom prst="rect">
            <a:avLst/>
          </a:prstGeom>
        </p:spPr>
        <p:txBody>
          <a:bodyPr wrap="square" lIns="91424" tIns="45712" rIns="91424" bIns="45712">
            <a:spAutoFit/>
          </a:bodyPr>
          <a:lstStyle/>
          <a:p>
            <a:pPr algn="ctr">
              <a:lnSpc>
                <a:spcPct val="150000"/>
              </a:lnSpc>
              <a:spcBef>
                <a:spcPts val="600"/>
              </a:spcBef>
            </a:pPr>
            <a:r>
              <a:rPr lang="zh-CN" altLang="en-US" sz="1400">
                <a:solidFill>
                  <a:srgbClr val="404040"/>
                </a:solidFill>
                <a:latin typeface="+mj-ea"/>
              </a:rPr>
              <a:t>由于业主购买的是分时共享的停车位，所以相比于购买全天的会减少购买停车位的支出。</a:t>
            </a:r>
            <a:endParaRPr lang="en-US" altLang="zh-CN" sz="1400" dirty="0">
              <a:solidFill>
                <a:srgbClr val="404040"/>
              </a:solidFill>
              <a:latin typeface="+mj-ea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1362581" y="3429000"/>
            <a:ext cx="2220317" cy="948266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/>
          <p:cNvSpPr/>
          <p:nvPr/>
        </p:nvSpPr>
        <p:spPr>
          <a:xfrm>
            <a:off x="1374389" y="4347156"/>
            <a:ext cx="2208509" cy="17272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1590065" y="3580635"/>
            <a:ext cx="182614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zh-CN" altLang="en-US" sz="3200" b="1" smtClean="0">
                <a:solidFill>
                  <a:prstClr val="white"/>
                </a:solidFill>
              </a:rPr>
              <a:t>增加收入</a:t>
            </a:r>
            <a:endParaRPr lang="zh-CN" altLang="en-US" sz="3200" b="1" dirty="0">
              <a:solidFill>
                <a:prstClr val="white"/>
              </a:solidFill>
            </a:endParaRPr>
          </a:p>
        </p:txBody>
      </p:sp>
      <p:sp>
        <p:nvSpPr>
          <p:cNvPr id="43" name="矩形 55"/>
          <p:cNvSpPr/>
          <p:nvPr/>
        </p:nvSpPr>
        <p:spPr>
          <a:xfrm>
            <a:off x="1570962" y="4377266"/>
            <a:ext cx="1864359" cy="1384978"/>
          </a:xfrm>
          <a:prstGeom prst="rect">
            <a:avLst/>
          </a:prstGeom>
        </p:spPr>
        <p:txBody>
          <a:bodyPr wrap="square" lIns="91424" tIns="45712" rIns="91424" bIns="45712">
            <a:spAutoFit/>
          </a:bodyPr>
          <a:lstStyle/>
          <a:p>
            <a:pPr algn="ctr">
              <a:lnSpc>
                <a:spcPct val="150000"/>
              </a:lnSpc>
              <a:spcBef>
                <a:spcPts val="600"/>
              </a:spcBef>
            </a:pPr>
            <a:r>
              <a:rPr lang="zh-CN" altLang="en-US" sz="1400" smtClean="0">
                <a:solidFill>
                  <a:srgbClr val="404040"/>
                </a:solidFill>
                <a:latin typeface="+mj-ea"/>
                <a:ea typeface="+mj-ea"/>
              </a:rPr>
              <a:t>由用户提供共享改为物业提供共享，增加停车人数，可以提高物业的停车位收入。</a:t>
            </a:r>
            <a:endParaRPr lang="en-US" altLang="zh-CN" sz="1400" dirty="0" smtClean="0">
              <a:solidFill>
                <a:srgbClr val="404040"/>
              </a:solidFill>
              <a:latin typeface="+mj-ea"/>
              <a:ea typeface="+mj-ea"/>
            </a:endParaRPr>
          </a:p>
        </p:txBody>
      </p:sp>
      <p:cxnSp>
        <p:nvCxnSpPr>
          <p:cNvPr id="16" name="直接箭头连接符 15"/>
          <p:cNvCxnSpPr>
            <a:stCxn id="2" idx="2"/>
            <a:endCxn id="38" idx="0"/>
          </p:cNvCxnSpPr>
          <p:nvPr/>
        </p:nvCxnSpPr>
        <p:spPr>
          <a:xfrm flipH="1">
            <a:off x="2472740" y="2650067"/>
            <a:ext cx="3623259" cy="7789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/>
          <p:cNvCxnSpPr>
            <a:endCxn id="32" idx="0"/>
          </p:cNvCxnSpPr>
          <p:nvPr/>
        </p:nvCxnSpPr>
        <p:spPr>
          <a:xfrm flipH="1">
            <a:off x="6093730" y="2650067"/>
            <a:ext cx="2269" cy="7789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/>
          <p:cNvCxnSpPr>
            <a:stCxn id="2" idx="2"/>
            <a:endCxn id="14" idx="0"/>
          </p:cNvCxnSpPr>
          <p:nvPr/>
        </p:nvCxnSpPr>
        <p:spPr>
          <a:xfrm>
            <a:off x="6095999" y="2650067"/>
            <a:ext cx="3405505" cy="8090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5259089"/>
      </p:ext>
    </p:extLst>
  </p:cSld>
  <p:clrMapOvr>
    <a:masterClrMapping/>
  </p:clrMapOvr>
  <p:transition spd="med">
    <p:pull dir="d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53197" y="397933"/>
            <a:ext cx="11485605" cy="6062134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椭圆 2"/>
          <p:cNvSpPr/>
          <p:nvPr/>
        </p:nvSpPr>
        <p:spPr>
          <a:xfrm>
            <a:off x="3845982" y="1178983"/>
            <a:ext cx="4500033" cy="4500033"/>
          </a:xfrm>
          <a:prstGeom prst="ellipse">
            <a:avLst/>
          </a:prstGeom>
          <a:solidFill>
            <a:srgbClr val="00B05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/>
          </a:p>
        </p:txBody>
      </p:sp>
      <p:sp>
        <p:nvSpPr>
          <p:cNvPr id="4" name="文本框 3"/>
          <p:cNvSpPr txBox="1"/>
          <p:nvPr/>
        </p:nvSpPr>
        <p:spPr>
          <a:xfrm>
            <a:off x="4618669" y="2505669"/>
            <a:ext cx="29546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 b="1" smtClean="0">
                <a:solidFill>
                  <a:schemeClr val="bg1"/>
                </a:solidFill>
                <a:latin typeface="Impact" panose="020B0806030902050204" pitchFamily="34" charset="0"/>
              </a:rPr>
              <a:t>第二部分</a:t>
            </a:r>
            <a:endParaRPr lang="zh-CN" altLang="en-US" sz="5400" b="1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591371" y="3428999"/>
            <a:ext cx="29546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5400" b="1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r>
              <a:rPr lang="zh-CN" altLang="en-US" smtClean="0"/>
              <a:t>系统架构</a:t>
            </a:r>
            <a:endParaRPr lang="zh-CN" altLang="en-US" dirty="0"/>
          </a:p>
        </p:txBody>
      </p:sp>
      <p:cxnSp>
        <p:nvCxnSpPr>
          <p:cNvPr id="7" name="直接连接符 6"/>
          <p:cNvCxnSpPr/>
          <p:nvPr/>
        </p:nvCxnSpPr>
        <p:spPr>
          <a:xfrm>
            <a:off x="4711700" y="3428999"/>
            <a:ext cx="27559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854056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359613" y="397933"/>
            <a:ext cx="11485605" cy="6062134"/>
          </a:xfrm>
          <a:prstGeom prst="rect">
            <a:avLst/>
          </a:prstGeom>
          <a:solidFill>
            <a:srgbClr val="E2E2E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/>
          <p:cNvGrpSpPr/>
          <p:nvPr/>
        </p:nvGrpSpPr>
        <p:grpSpPr>
          <a:xfrm>
            <a:off x="192505" y="558016"/>
            <a:ext cx="11819823" cy="686584"/>
            <a:chOff x="192505" y="2307657"/>
            <a:chExt cx="11819823" cy="234054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7" name="矩形 6"/>
            <p:cNvSpPr/>
            <p:nvPr/>
          </p:nvSpPr>
          <p:spPr>
            <a:xfrm>
              <a:off x="192505" y="2307657"/>
              <a:ext cx="11819823" cy="2242686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等腰三角形 7"/>
            <p:cNvSpPr/>
            <p:nvPr/>
          </p:nvSpPr>
          <p:spPr>
            <a:xfrm rot="16200000" flipH="1">
              <a:off x="223923" y="4518927"/>
              <a:ext cx="97859" cy="160693"/>
            </a:xfrm>
            <a:prstGeom prst="triangle">
              <a:avLst>
                <a:gd name="adj" fmla="val 0"/>
              </a:avLst>
            </a:prstGeom>
            <a:solidFill>
              <a:srgbClr val="0076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等腰三角形 8"/>
            <p:cNvSpPr/>
            <p:nvPr/>
          </p:nvSpPr>
          <p:spPr>
            <a:xfrm rot="5400000">
              <a:off x="11874453" y="4518927"/>
              <a:ext cx="97859" cy="160693"/>
            </a:xfrm>
            <a:prstGeom prst="triangle">
              <a:avLst>
                <a:gd name="adj" fmla="val 0"/>
              </a:avLst>
            </a:prstGeom>
            <a:solidFill>
              <a:srgbClr val="0076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498389" y="594566"/>
            <a:ext cx="27158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smtClean="0">
                <a:solidFill>
                  <a:schemeClr val="bg1"/>
                </a:solidFill>
              </a:rPr>
              <a:t>02 </a:t>
            </a:r>
            <a:r>
              <a:rPr lang="en-US" altLang="zh-CN" sz="3200" b="1" smtClean="0">
                <a:solidFill>
                  <a:schemeClr val="bg1"/>
                </a:solidFill>
              </a:rPr>
              <a:t>| </a:t>
            </a:r>
            <a:r>
              <a:rPr lang="zh-CN" altLang="en-US" sz="3200" b="1" smtClean="0">
                <a:solidFill>
                  <a:schemeClr val="bg1"/>
                </a:solidFill>
              </a:rPr>
              <a:t>系统架构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642" y="1651373"/>
            <a:ext cx="10328535" cy="399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181513"/>
      </p:ext>
    </p:extLst>
  </p:cSld>
  <p:clrMapOvr>
    <a:masterClrMapping/>
  </p:clrMapOvr>
  <p:transition spd="med">
    <p:pull dir="d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53197" y="397933"/>
            <a:ext cx="11485605" cy="6062134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椭圆 2"/>
          <p:cNvSpPr/>
          <p:nvPr/>
        </p:nvSpPr>
        <p:spPr>
          <a:xfrm>
            <a:off x="3845982" y="1178983"/>
            <a:ext cx="4500033" cy="4500033"/>
          </a:xfrm>
          <a:prstGeom prst="ellipse">
            <a:avLst/>
          </a:prstGeom>
          <a:solidFill>
            <a:srgbClr val="00B05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/>
          </a:p>
        </p:txBody>
      </p:sp>
      <p:sp>
        <p:nvSpPr>
          <p:cNvPr id="4" name="文本框 3"/>
          <p:cNvSpPr txBox="1"/>
          <p:nvPr/>
        </p:nvSpPr>
        <p:spPr>
          <a:xfrm>
            <a:off x="4618669" y="2505669"/>
            <a:ext cx="29546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 b="1" smtClean="0">
                <a:solidFill>
                  <a:schemeClr val="bg1"/>
                </a:solidFill>
                <a:latin typeface="Impact" panose="020B0806030902050204" pitchFamily="34" charset="0"/>
              </a:rPr>
              <a:t>第三部分</a:t>
            </a:r>
            <a:endParaRPr lang="zh-CN" altLang="en-US" sz="5400" b="1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359360" y="3428999"/>
            <a:ext cx="364715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5400" b="1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r>
              <a:rPr lang="zh-CN" altLang="en-US" smtClean="0"/>
              <a:t>角色及功能</a:t>
            </a:r>
            <a:endParaRPr lang="zh-CN" altLang="en-US" dirty="0"/>
          </a:p>
        </p:txBody>
      </p:sp>
      <p:cxnSp>
        <p:nvCxnSpPr>
          <p:cNvPr id="7" name="直接连接符 6"/>
          <p:cNvCxnSpPr/>
          <p:nvPr/>
        </p:nvCxnSpPr>
        <p:spPr>
          <a:xfrm>
            <a:off x="4711700" y="3428999"/>
            <a:ext cx="27559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173937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353197" y="397933"/>
            <a:ext cx="11485605" cy="6062134"/>
          </a:xfrm>
          <a:prstGeom prst="rect">
            <a:avLst/>
          </a:prstGeom>
          <a:solidFill>
            <a:srgbClr val="E2E2E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8" name="直接连接符 27"/>
          <p:cNvCxnSpPr/>
          <p:nvPr/>
        </p:nvCxnSpPr>
        <p:spPr>
          <a:xfrm>
            <a:off x="2692400" y="1447800"/>
            <a:ext cx="3403599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/>
        </p:nvCxnSpPr>
        <p:spPr>
          <a:xfrm>
            <a:off x="2692400" y="3529830"/>
            <a:ext cx="3403599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/>
          <p:cNvCxnSpPr/>
          <p:nvPr/>
        </p:nvCxnSpPr>
        <p:spPr>
          <a:xfrm>
            <a:off x="6102416" y="2488815"/>
            <a:ext cx="3403599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组合 5"/>
          <p:cNvGrpSpPr/>
          <p:nvPr/>
        </p:nvGrpSpPr>
        <p:grpSpPr>
          <a:xfrm>
            <a:off x="192505" y="558016"/>
            <a:ext cx="11819823" cy="686584"/>
            <a:chOff x="192505" y="2307657"/>
            <a:chExt cx="11819823" cy="234054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7" name="矩形 6"/>
            <p:cNvSpPr/>
            <p:nvPr/>
          </p:nvSpPr>
          <p:spPr>
            <a:xfrm>
              <a:off x="192505" y="2307657"/>
              <a:ext cx="11819823" cy="2242686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等腰三角形 7"/>
            <p:cNvSpPr/>
            <p:nvPr/>
          </p:nvSpPr>
          <p:spPr>
            <a:xfrm rot="16200000" flipH="1">
              <a:off x="223923" y="4518927"/>
              <a:ext cx="97859" cy="160693"/>
            </a:xfrm>
            <a:prstGeom prst="triangle">
              <a:avLst>
                <a:gd name="adj" fmla="val 0"/>
              </a:avLst>
            </a:prstGeom>
            <a:solidFill>
              <a:srgbClr val="0076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等腰三角形 8"/>
            <p:cNvSpPr/>
            <p:nvPr/>
          </p:nvSpPr>
          <p:spPr>
            <a:xfrm rot="5400000">
              <a:off x="11874453" y="4518927"/>
              <a:ext cx="97859" cy="160693"/>
            </a:xfrm>
            <a:prstGeom prst="triangle">
              <a:avLst>
                <a:gd name="adj" fmla="val 0"/>
              </a:avLst>
            </a:prstGeom>
            <a:solidFill>
              <a:srgbClr val="0076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" name="文本框 10"/>
          <p:cNvSpPr txBox="1"/>
          <p:nvPr/>
        </p:nvSpPr>
        <p:spPr>
          <a:xfrm>
            <a:off x="498389" y="594566"/>
            <a:ext cx="31261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smtClean="0">
                <a:solidFill>
                  <a:schemeClr val="bg1"/>
                </a:solidFill>
              </a:rPr>
              <a:t>03 </a:t>
            </a:r>
            <a:r>
              <a:rPr lang="en-US" altLang="zh-CN" sz="3200" b="1">
                <a:solidFill>
                  <a:schemeClr val="bg1"/>
                </a:solidFill>
              </a:rPr>
              <a:t>| </a:t>
            </a:r>
            <a:r>
              <a:rPr lang="zh-CN" altLang="en-US" sz="3200" b="1">
                <a:solidFill>
                  <a:schemeClr val="bg1"/>
                </a:solidFill>
              </a:rPr>
              <a:t>角色及功能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  <p:cxnSp>
        <p:nvCxnSpPr>
          <p:cNvPr id="3" name="直接连接符 2"/>
          <p:cNvCxnSpPr/>
          <p:nvPr/>
        </p:nvCxnSpPr>
        <p:spPr>
          <a:xfrm flipH="1">
            <a:off x="6095999" y="1447800"/>
            <a:ext cx="1" cy="4488976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组合 13"/>
          <p:cNvGrpSpPr/>
          <p:nvPr/>
        </p:nvGrpSpPr>
        <p:grpSpPr>
          <a:xfrm>
            <a:off x="5965924" y="1311308"/>
            <a:ext cx="272984" cy="272984"/>
            <a:chOff x="6503201" y="-1687898"/>
            <a:chExt cx="363088" cy="363088"/>
          </a:xfrm>
        </p:grpSpPr>
        <p:sp>
          <p:nvSpPr>
            <p:cNvPr id="13" name="椭圆 12"/>
            <p:cNvSpPr/>
            <p:nvPr/>
          </p:nvSpPr>
          <p:spPr>
            <a:xfrm flipV="1">
              <a:off x="6503201" y="-1687898"/>
              <a:ext cx="363088" cy="36308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椭圆 11"/>
            <p:cNvSpPr/>
            <p:nvPr/>
          </p:nvSpPr>
          <p:spPr>
            <a:xfrm>
              <a:off x="6593305" y="-1597794"/>
              <a:ext cx="182880" cy="18288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5965924" y="2352323"/>
            <a:ext cx="272984" cy="272984"/>
            <a:chOff x="6503201" y="-1687898"/>
            <a:chExt cx="363088" cy="363088"/>
          </a:xfrm>
        </p:grpSpPr>
        <p:sp>
          <p:nvSpPr>
            <p:cNvPr id="16" name="椭圆 15"/>
            <p:cNvSpPr/>
            <p:nvPr/>
          </p:nvSpPr>
          <p:spPr>
            <a:xfrm flipV="1">
              <a:off x="6503201" y="-1687898"/>
              <a:ext cx="363088" cy="36308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/>
          </p:nvSpPr>
          <p:spPr>
            <a:xfrm>
              <a:off x="6593305" y="-1597794"/>
              <a:ext cx="182880" cy="18288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5965924" y="3393338"/>
            <a:ext cx="272984" cy="272984"/>
            <a:chOff x="6503201" y="-1687898"/>
            <a:chExt cx="363088" cy="363088"/>
          </a:xfrm>
        </p:grpSpPr>
        <p:sp>
          <p:nvSpPr>
            <p:cNvPr id="19" name="椭圆 18"/>
            <p:cNvSpPr/>
            <p:nvPr/>
          </p:nvSpPr>
          <p:spPr>
            <a:xfrm flipV="1">
              <a:off x="6503201" y="-1687898"/>
              <a:ext cx="363088" cy="36308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椭圆 19"/>
            <p:cNvSpPr/>
            <p:nvPr/>
          </p:nvSpPr>
          <p:spPr>
            <a:xfrm>
              <a:off x="6593305" y="-1597794"/>
              <a:ext cx="182880" cy="18288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0" name="矩形 39"/>
          <p:cNvSpPr/>
          <p:nvPr/>
        </p:nvSpPr>
        <p:spPr>
          <a:xfrm>
            <a:off x="2585035" y="1454545"/>
            <a:ext cx="2300630" cy="6524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lvl="0" indent="-285750">
              <a:lnSpc>
                <a:spcPct val="130000"/>
              </a:lnSpc>
              <a:buFont typeface="Wingdings" panose="05000000000000000000" pitchFamily="2" charset="2"/>
              <a:buChar char="p"/>
            </a:pPr>
            <a:r>
              <a:rPr lang="zh-CN" altLang="en-US" sz="2800" b="1" smtClean="0">
                <a:solidFill>
                  <a:srgbClr val="00B050"/>
                </a:solidFill>
              </a:rPr>
              <a:t>系统管理员</a:t>
            </a:r>
            <a:endParaRPr lang="en-US" altLang="zh-CN" sz="2800" b="1" dirty="0">
              <a:solidFill>
                <a:srgbClr val="00B050"/>
              </a:solidFill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2585035" y="3528557"/>
            <a:ext cx="1941557" cy="6524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lvl="0" indent="-285750">
              <a:lnSpc>
                <a:spcPct val="130000"/>
              </a:lnSpc>
              <a:buFont typeface="Wingdings" panose="05000000000000000000" pitchFamily="2" charset="2"/>
              <a:buChar char="p"/>
            </a:pPr>
            <a:r>
              <a:rPr lang="zh-CN" altLang="en-US" sz="2800" b="1" smtClean="0">
                <a:solidFill>
                  <a:srgbClr val="00B050"/>
                </a:solidFill>
              </a:rPr>
              <a:t>普通用户</a:t>
            </a:r>
            <a:endParaRPr lang="en-US" altLang="zh-CN" sz="2800" b="1" dirty="0">
              <a:solidFill>
                <a:srgbClr val="00B050"/>
              </a:solidFill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6910537" y="2506197"/>
            <a:ext cx="2659702" cy="6524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lvl="0" indent="-285750">
              <a:lnSpc>
                <a:spcPct val="130000"/>
              </a:lnSpc>
              <a:buFont typeface="Wingdings" panose="05000000000000000000" pitchFamily="2" charset="2"/>
              <a:buChar char="p"/>
            </a:pPr>
            <a:r>
              <a:rPr lang="zh-CN" altLang="en-US" sz="2800" b="1" smtClean="0">
                <a:solidFill>
                  <a:srgbClr val="00B050"/>
                </a:solidFill>
              </a:rPr>
              <a:t>停车场管理员</a:t>
            </a:r>
            <a:endParaRPr lang="en-US" altLang="zh-CN" sz="2800" b="1" dirty="0">
              <a:solidFill>
                <a:srgbClr val="00B050"/>
              </a:solidFill>
            </a:endParaRPr>
          </a:p>
        </p:txBody>
      </p:sp>
      <p:sp>
        <p:nvSpPr>
          <p:cNvPr id="45" name="矩形 55"/>
          <p:cNvSpPr/>
          <p:nvPr/>
        </p:nvSpPr>
        <p:spPr>
          <a:xfrm>
            <a:off x="2585035" y="1988798"/>
            <a:ext cx="3207363" cy="1000258"/>
          </a:xfrm>
          <a:prstGeom prst="rect">
            <a:avLst/>
          </a:prstGeom>
        </p:spPr>
        <p:txBody>
          <a:bodyPr wrap="square" lIns="91424" tIns="45712" rIns="91424" bIns="45712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mtClean="0">
                <a:solidFill>
                  <a:srgbClr val="404040"/>
                </a:solidFill>
                <a:ea typeface="+mj-ea"/>
              </a:rPr>
              <a:t>停车场信息管理</a:t>
            </a:r>
            <a:endParaRPr lang="en-US" altLang="zh-CN" smtClean="0">
              <a:solidFill>
                <a:srgbClr val="404040"/>
              </a:solidFill>
              <a:ea typeface="+mj-ea"/>
            </a:endParaRP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mtClean="0">
                <a:solidFill>
                  <a:srgbClr val="404040"/>
                </a:solidFill>
                <a:ea typeface="+mj-ea"/>
              </a:rPr>
              <a:t>停车场管理员信息管理</a:t>
            </a:r>
            <a:endParaRPr lang="en-US" altLang="zh-CN" dirty="0" smtClean="0">
              <a:solidFill>
                <a:srgbClr val="404040"/>
              </a:solidFill>
              <a:ea typeface="+mj-ea"/>
            </a:endParaRPr>
          </a:p>
        </p:txBody>
      </p:sp>
      <p:sp>
        <p:nvSpPr>
          <p:cNvPr id="46" name="矩形 55"/>
          <p:cNvSpPr/>
          <p:nvPr/>
        </p:nvSpPr>
        <p:spPr>
          <a:xfrm>
            <a:off x="2692400" y="4051053"/>
            <a:ext cx="3207363" cy="1000258"/>
          </a:xfrm>
          <a:prstGeom prst="rect">
            <a:avLst/>
          </a:prstGeom>
        </p:spPr>
        <p:txBody>
          <a:bodyPr wrap="square" lIns="91424" tIns="45712" rIns="91424" bIns="45712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mtClean="0">
                <a:solidFill>
                  <a:srgbClr val="404040"/>
                </a:solidFill>
                <a:ea typeface="+mj-ea"/>
              </a:rPr>
              <a:t>查看可共享停车位</a:t>
            </a:r>
            <a:endParaRPr lang="en-US" altLang="zh-CN" smtClean="0">
              <a:solidFill>
                <a:srgbClr val="404040"/>
              </a:solidFill>
              <a:ea typeface="+mj-ea"/>
            </a:endParaRP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mtClean="0">
                <a:solidFill>
                  <a:srgbClr val="404040"/>
                </a:solidFill>
                <a:ea typeface="+mj-ea"/>
              </a:rPr>
              <a:t>查看可购买停车位</a:t>
            </a:r>
            <a:endParaRPr lang="en-US" altLang="zh-CN" dirty="0" smtClean="0">
              <a:solidFill>
                <a:srgbClr val="404040"/>
              </a:solidFill>
              <a:ea typeface="+mj-ea"/>
            </a:endParaRPr>
          </a:p>
        </p:txBody>
      </p:sp>
      <p:sp>
        <p:nvSpPr>
          <p:cNvPr id="48" name="矩形 55"/>
          <p:cNvSpPr/>
          <p:nvPr/>
        </p:nvSpPr>
        <p:spPr>
          <a:xfrm>
            <a:off x="7062107" y="3082943"/>
            <a:ext cx="3207363" cy="1492700"/>
          </a:xfrm>
          <a:prstGeom prst="rect">
            <a:avLst/>
          </a:prstGeom>
        </p:spPr>
        <p:txBody>
          <a:bodyPr wrap="square" lIns="91424" tIns="45712" rIns="91424" bIns="45712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mtClean="0">
                <a:solidFill>
                  <a:srgbClr val="404040"/>
                </a:solidFill>
                <a:ea typeface="+mj-ea"/>
              </a:rPr>
              <a:t>车辆出入信息管理</a:t>
            </a:r>
            <a:endParaRPr lang="en-US" altLang="zh-CN" smtClean="0">
              <a:solidFill>
                <a:srgbClr val="404040"/>
              </a:solidFill>
              <a:ea typeface="+mj-ea"/>
            </a:endParaRP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mtClean="0">
                <a:solidFill>
                  <a:srgbClr val="404040"/>
                </a:solidFill>
                <a:ea typeface="+mj-ea"/>
              </a:rPr>
              <a:t>分时购买信息管理</a:t>
            </a:r>
            <a:endParaRPr lang="en-US" altLang="zh-CN" smtClean="0">
              <a:solidFill>
                <a:srgbClr val="404040"/>
              </a:solidFill>
              <a:ea typeface="+mj-ea"/>
            </a:endParaRP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mtClean="0">
                <a:solidFill>
                  <a:srgbClr val="404040"/>
                </a:solidFill>
                <a:ea typeface="+mj-ea"/>
              </a:rPr>
              <a:t>普通用户</a:t>
            </a:r>
            <a:r>
              <a:rPr lang="zh-CN" altLang="en-US" smtClean="0">
                <a:solidFill>
                  <a:srgbClr val="404040"/>
                </a:solidFill>
                <a:ea typeface="+mj-ea"/>
              </a:rPr>
              <a:t>信息管理</a:t>
            </a:r>
            <a:endParaRPr lang="en-US" altLang="zh-CN" smtClean="0">
              <a:solidFill>
                <a:srgbClr val="404040"/>
              </a:solidFill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683537212"/>
      </p:ext>
    </p:extLst>
  </p:cSld>
  <p:clrMapOvr>
    <a:masterClrMapping/>
  </p:clrMapOvr>
  <p:transition spd="med">
    <p:pull dir="d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23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295</TotalTime>
  <Words>719</Words>
  <Application>Microsoft Office PowerPoint</Application>
  <PresentationFormat>宽屏</PresentationFormat>
  <Paragraphs>71</Paragraphs>
  <Slides>17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4" baseType="lpstr">
      <vt:lpstr>微软雅黑</vt:lpstr>
      <vt:lpstr>Arial</vt:lpstr>
      <vt:lpstr>Century Gothic</vt:lpstr>
      <vt:lpstr>Impact</vt:lpstr>
      <vt:lpstr>Segoe UI Light</vt:lpstr>
      <vt:lpstr>Wingdings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/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OfficePLUS</dc:creator>
  <cp:keywords/>
  <dc:description/>
  <cp:lastModifiedBy>diy</cp:lastModifiedBy>
  <cp:revision>68</cp:revision>
  <dcterms:created xsi:type="dcterms:W3CDTF">2015-08-18T02:51:41Z</dcterms:created>
  <dcterms:modified xsi:type="dcterms:W3CDTF">2017-09-28T07:44:34Z</dcterms:modified>
  <cp:category/>
</cp:coreProperties>
</file>